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3"/>
  </p:notesMasterIdLst>
  <p:sldIdLst>
    <p:sldId id="280" r:id="rId2"/>
    <p:sldId id="275" r:id="rId3"/>
    <p:sldId id="299" r:id="rId4"/>
    <p:sldId id="263" r:id="rId5"/>
    <p:sldId id="293" r:id="rId6"/>
    <p:sldId id="281" r:id="rId7"/>
    <p:sldId id="284" r:id="rId8"/>
    <p:sldId id="283" r:id="rId9"/>
    <p:sldId id="286" r:id="rId10"/>
    <p:sldId id="261" r:id="rId11"/>
    <p:sldId id="287" r:id="rId12"/>
    <p:sldId id="276" r:id="rId13"/>
    <p:sldId id="279" r:id="rId14"/>
    <p:sldId id="277" r:id="rId15"/>
    <p:sldId id="278" r:id="rId16"/>
    <p:sldId id="260" r:id="rId17"/>
    <p:sldId id="298" r:id="rId18"/>
    <p:sldId id="289" r:id="rId19"/>
    <p:sldId id="297" r:id="rId20"/>
    <p:sldId id="294" r:id="rId21"/>
    <p:sldId id="291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92" userDrawn="1">
          <p15:clr>
            <a:srgbClr val="A4A3A4"/>
          </p15:clr>
        </p15:guide>
        <p15:guide id="2" pos="151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53"/>
    <p:restoredTop sz="94646"/>
  </p:normalViewPr>
  <p:slideViewPr>
    <p:cSldViewPr snapToGrid="0" snapToObjects="1" showGuides="1">
      <p:cViewPr varScale="1">
        <p:scale>
          <a:sx n="105" d="100"/>
          <a:sy n="105" d="100"/>
        </p:scale>
        <p:origin x="1176" y="192"/>
      </p:cViewPr>
      <p:guideLst>
        <p:guide orient="horz" pos="1392"/>
        <p:guide pos="151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billcampbell/Documents/Wec%20&amp;%20Sha/Arch%20cape%20home/AC%20Forest/Financial%20Plan%20Materials/Modeling/Clark's%20log%20line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billcampbell/Documents/Wec%20&amp;%20Sha/Arch%20cape%20home/AC%20Forest/Financial%20Plan%20Materials/Modeling/Clark's%20log%20line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billcampbell/Documents/Wec%20&amp;%20Sha/Arch%20cape%20home/AC%20Forest/Financial%20Plan%20Materials/Financial%20Plan/FP%205Y%20Spreadsheet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billcampbell/Documents/Wec%20&amp;%20Sha/Arch%20cape%20home/AC%20Forest/Financial%20Plan%20Materials/Financial%20Plan/FP-Scenarios%205Y%20Spreadsheet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billcampbell/Documents/Wec%20&amp;%20Sha/Arch%20cape%20home/AC%20Forest/Financial%20Plan%20Materials/Financial%20Plan/FP-Scenarios%205Y%20Spreadsheet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billcampbell/Documents/Wec%20&amp;%20Sha/Arch%20cape%20home/AC%20Forest/Financial%20Plan%20Materials/Financial%20Plan/FP-Scenarios%205Y%20Spreadsheet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0" i="0" baseline="0" dirty="0">
                <a:effectLst/>
              </a:rPr>
              <a:t>Western Hemlock - 53% of the Forest</a:t>
            </a:r>
            <a:endParaRPr lang="en-US" sz="1400" dirty="0">
              <a:effectLst/>
            </a:endParaRPr>
          </a:p>
          <a:p>
            <a:pPr>
              <a:defRPr/>
            </a:pPr>
            <a:r>
              <a:rPr lang="en-US" sz="1400" b="0" i="0" baseline="0" dirty="0">
                <a:effectLst/>
              </a:rPr>
              <a:t>Log Line Average  Prices 2021 – 1999 (all in 2021 dollars) </a:t>
            </a:r>
            <a:endParaRPr lang="en-US" sz="1400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High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Lit>
              <c:formatCode>General</c:formatCode>
              <c:ptCount val="23"/>
              <c:pt idx="0">
                <c:v>21</c:v>
              </c:pt>
              <c:pt idx="1">
                <c:v>20</c:v>
              </c:pt>
              <c:pt idx="2">
                <c:v>19</c:v>
              </c:pt>
              <c:pt idx="3">
                <c:v>18</c:v>
              </c:pt>
              <c:pt idx="4">
                <c:v>17</c:v>
              </c:pt>
              <c:pt idx="5">
                <c:v>16</c:v>
              </c:pt>
              <c:pt idx="6">
                <c:v>15</c:v>
              </c:pt>
              <c:pt idx="7">
                <c:v>14</c:v>
              </c:pt>
              <c:pt idx="8">
                <c:v>13</c:v>
              </c:pt>
              <c:pt idx="9">
                <c:v>12</c:v>
              </c:pt>
              <c:pt idx="10">
                <c:v>11</c:v>
              </c:pt>
              <c:pt idx="11">
                <c:v>10</c:v>
              </c:pt>
              <c:pt idx="12">
                <c:v>9</c:v>
              </c:pt>
              <c:pt idx="13">
                <c:v>8</c:v>
              </c:pt>
              <c:pt idx="14">
                <c:v>7</c:v>
              </c:pt>
              <c:pt idx="15">
                <c:v>6</c:v>
              </c:pt>
              <c:pt idx="16">
                <c:v>5</c:v>
              </c:pt>
              <c:pt idx="17">
                <c:v>4</c:v>
              </c:pt>
              <c:pt idx="18">
                <c:v>3</c:v>
              </c:pt>
              <c:pt idx="19">
                <c:v>2</c:v>
              </c:pt>
              <c:pt idx="20">
                <c:v>1</c:v>
              </c:pt>
              <c:pt idx="21">
                <c:v>0</c:v>
              </c:pt>
              <c:pt idx="22">
                <c:v>99</c:v>
              </c:pt>
            </c:numLit>
          </c:cat>
          <c:val>
            <c:numRef>
              <c:f>Annual!$C$67:$Y$67</c:f>
              <c:numCache>
                <c:formatCode>_(* #,##0.00_);_(* \(#,##0.00\);_(* "-"??_);_(@_)</c:formatCode>
                <c:ptCount val="23"/>
                <c:pt idx="0">
                  <c:v>620.4375</c:v>
                </c:pt>
                <c:pt idx="1">
                  <c:v>567.8860482004369</c:v>
                </c:pt>
                <c:pt idx="2">
                  <c:v>546.98225058901551</c:v>
                </c:pt>
                <c:pt idx="3">
                  <c:v>702.05073567136299</c:v>
                </c:pt>
                <c:pt idx="4">
                  <c:v>617.49511655864831</c:v>
                </c:pt>
                <c:pt idx="5">
                  <c:v>519.82592523953451</c:v>
                </c:pt>
                <c:pt idx="6">
                  <c:v>552.12067867412907</c:v>
                </c:pt>
                <c:pt idx="7">
                  <c:v>633.18143754689174</c:v>
                </c:pt>
                <c:pt idx="8">
                  <c:v>596.18407788576394</c:v>
                </c:pt>
                <c:pt idx="9">
                  <c:v>520.84000066262377</c:v>
                </c:pt>
                <c:pt idx="10">
                  <c:v>582.71692654891899</c:v>
                </c:pt>
                <c:pt idx="11">
                  <c:v>476.21857004089543</c:v>
                </c:pt>
                <c:pt idx="12">
                  <c:v>344.43278289062818</c:v>
                </c:pt>
                <c:pt idx="13">
                  <c:v>282.91935713812853</c:v>
                </c:pt>
                <c:pt idx="14">
                  <c:v>454.45532819828549</c:v>
                </c:pt>
                <c:pt idx="15">
                  <c:v>544.85299737462265</c:v>
                </c:pt>
                <c:pt idx="16">
                  <c:v>580.45263944605676</c:v>
                </c:pt>
                <c:pt idx="17">
                  <c:v>551.7293948784685</c:v>
                </c:pt>
                <c:pt idx="18">
                  <c:v>390.45719684103261</c:v>
                </c:pt>
                <c:pt idx="19">
                  <c:v>419.44730378984434</c:v>
                </c:pt>
                <c:pt idx="20">
                  <c:v>469.42600117674755</c:v>
                </c:pt>
                <c:pt idx="21">
                  <c:v>690.01781245462894</c:v>
                </c:pt>
                <c:pt idx="22">
                  <c:v>670.25468809042138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F50-FD4C-BAD3-2C1EBC8302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88024672"/>
        <c:axId val="1688026352"/>
      </c:lineChart>
      <c:catAx>
        <c:axId val="1688024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88026352"/>
        <c:crosses val="autoZero"/>
        <c:auto val="1"/>
        <c:lblAlgn val="ctr"/>
        <c:lblOffset val="100"/>
        <c:noMultiLvlLbl val="0"/>
      </c:catAx>
      <c:valAx>
        <c:axId val="16880263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.00_);_(* \(#,##0.0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880246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0" i="0" baseline="0" dirty="0">
                <a:effectLst/>
              </a:rPr>
              <a:t>Western Hemlock - 53% of the Forest</a:t>
            </a:r>
            <a:endParaRPr lang="en-US" sz="1400" dirty="0">
              <a:effectLst/>
            </a:endParaRPr>
          </a:p>
          <a:p>
            <a:pPr>
              <a:defRPr/>
            </a:pPr>
            <a:r>
              <a:rPr lang="en-US" sz="1400" b="0" i="0" baseline="0" dirty="0">
                <a:effectLst/>
              </a:rPr>
              <a:t>Log Line Average  Prices 2021 – 1999 (all in 2021 dollars) </a:t>
            </a:r>
            <a:endParaRPr lang="en-US" sz="1400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High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Lit>
              <c:formatCode>General</c:formatCode>
              <c:ptCount val="23"/>
              <c:pt idx="0">
                <c:v>21</c:v>
              </c:pt>
              <c:pt idx="1">
                <c:v>20</c:v>
              </c:pt>
              <c:pt idx="2">
                <c:v>19</c:v>
              </c:pt>
              <c:pt idx="3">
                <c:v>18</c:v>
              </c:pt>
              <c:pt idx="4">
                <c:v>17</c:v>
              </c:pt>
              <c:pt idx="5">
                <c:v>16</c:v>
              </c:pt>
              <c:pt idx="6">
                <c:v>15</c:v>
              </c:pt>
              <c:pt idx="7">
                <c:v>14</c:v>
              </c:pt>
              <c:pt idx="8">
                <c:v>13</c:v>
              </c:pt>
              <c:pt idx="9">
                <c:v>12</c:v>
              </c:pt>
              <c:pt idx="10">
                <c:v>11</c:v>
              </c:pt>
              <c:pt idx="11">
                <c:v>10</c:v>
              </c:pt>
              <c:pt idx="12">
                <c:v>9</c:v>
              </c:pt>
              <c:pt idx="13">
                <c:v>8</c:v>
              </c:pt>
              <c:pt idx="14">
                <c:v>7</c:v>
              </c:pt>
              <c:pt idx="15">
                <c:v>6</c:v>
              </c:pt>
              <c:pt idx="16">
                <c:v>5</c:v>
              </c:pt>
              <c:pt idx="17">
                <c:v>4</c:v>
              </c:pt>
              <c:pt idx="18">
                <c:v>3</c:v>
              </c:pt>
              <c:pt idx="19">
                <c:v>2</c:v>
              </c:pt>
              <c:pt idx="20">
                <c:v>1</c:v>
              </c:pt>
              <c:pt idx="21">
                <c:v>0</c:v>
              </c:pt>
              <c:pt idx="22">
                <c:v>99</c:v>
              </c:pt>
            </c:numLit>
          </c:cat>
          <c:val>
            <c:numRef>
              <c:f>Annual!$C$67:$Y$67</c:f>
              <c:numCache>
                <c:formatCode>_(* #,##0.00_);_(* \(#,##0.00\);_(* "-"??_);_(@_)</c:formatCode>
                <c:ptCount val="23"/>
                <c:pt idx="0">
                  <c:v>620.4375</c:v>
                </c:pt>
                <c:pt idx="1">
                  <c:v>567.8860482004369</c:v>
                </c:pt>
                <c:pt idx="2">
                  <c:v>546.98225058901551</c:v>
                </c:pt>
                <c:pt idx="3">
                  <c:v>702.05073567136299</c:v>
                </c:pt>
                <c:pt idx="4">
                  <c:v>617.49511655864831</c:v>
                </c:pt>
                <c:pt idx="5">
                  <c:v>519.82592523953451</c:v>
                </c:pt>
                <c:pt idx="6">
                  <c:v>552.12067867412907</c:v>
                </c:pt>
                <c:pt idx="7">
                  <c:v>633.18143754689174</c:v>
                </c:pt>
                <c:pt idx="8">
                  <c:v>596.18407788576394</c:v>
                </c:pt>
                <c:pt idx="9">
                  <c:v>520.84000066262377</c:v>
                </c:pt>
                <c:pt idx="10">
                  <c:v>582.71692654891899</c:v>
                </c:pt>
                <c:pt idx="11">
                  <c:v>476.21857004089543</c:v>
                </c:pt>
                <c:pt idx="12">
                  <c:v>344.43278289062818</c:v>
                </c:pt>
                <c:pt idx="13">
                  <c:v>282.91935713812853</c:v>
                </c:pt>
                <c:pt idx="14">
                  <c:v>454.45532819828549</c:v>
                </c:pt>
                <c:pt idx="15">
                  <c:v>544.85299737462265</c:v>
                </c:pt>
                <c:pt idx="16">
                  <c:v>580.45263944605676</c:v>
                </c:pt>
                <c:pt idx="17">
                  <c:v>551.7293948784685</c:v>
                </c:pt>
                <c:pt idx="18">
                  <c:v>390.45719684103261</c:v>
                </c:pt>
                <c:pt idx="19">
                  <c:v>419.44730378984434</c:v>
                </c:pt>
                <c:pt idx="20">
                  <c:v>469.42600117674755</c:v>
                </c:pt>
                <c:pt idx="21">
                  <c:v>690.01781245462894</c:v>
                </c:pt>
                <c:pt idx="22">
                  <c:v>670.25468809042138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F50-FD4C-BAD3-2C1EBC8302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88024672"/>
        <c:axId val="1688026352"/>
      </c:lineChart>
      <c:catAx>
        <c:axId val="1688024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88026352"/>
        <c:crosses val="autoZero"/>
        <c:auto val="1"/>
        <c:lblAlgn val="ctr"/>
        <c:lblOffset val="100"/>
        <c:noMultiLvlLbl val="0"/>
      </c:catAx>
      <c:valAx>
        <c:axId val="16880263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.00_);_(* \(#,##0.0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880246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10 Harvests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Net Cash</c:v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34F-9342-A060-C6A36EDB5B6A}"/>
              </c:ext>
            </c:extLst>
          </c:dPt>
          <c:dPt>
            <c:idx val="2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634F-9342-A060-C6A36EDB5B6A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634F-9342-A060-C6A36EDB5B6A}"/>
              </c:ext>
            </c:extLst>
          </c:dPt>
          <c:dPt>
            <c:idx val="4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634F-9342-A060-C6A36EDB5B6A}"/>
              </c:ext>
            </c:extLst>
          </c:dPt>
          <c:dPt>
            <c:idx val="5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634F-9342-A060-C6A36EDB5B6A}"/>
              </c:ext>
            </c:extLst>
          </c:dPt>
          <c:cat>
            <c:numLit>
              <c:formatCode>General</c:formatCode>
              <c:ptCount val="9"/>
              <c:pt idx="0">
                <c:v>2027</c:v>
              </c:pt>
              <c:pt idx="1">
                <c:v>2032</c:v>
              </c:pt>
              <c:pt idx="2">
                <c:v>2037</c:v>
              </c:pt>
              <c:pt idx="3">
                <c:v>2042</c:v>
              </c:pt>
              <c:pt idx="4">
                <c:v>2047</c:v>
              </c:pt>
              <c:pt idx="5">
                <c:v>2052</c:v>
              </c:pt>
              <c:pt idx="6">
                <c:v>2057</c:v>
              </c:pt>
              <c:pt idx="7">
                <c:v>2062</c:v>
              </c:pt>
              <c:pt idx="8">
                <c:v>2065</c:v>
              </c:pt>
            </c:numLit>
          </c:cat>
          <c:val>
            <c:numRef>
              <c:f>'63%-High-5y'!$H$46:$P$46</c:f>
              <c:numCache>
                <c:formatCode>_(* #,##0_);_(* \(#,##0\);_(* "-"_);_(@_)</c:formatCode>
                <c:ptCount val="9"/>
                <c:pt idx="0">
                  <c:v>853314.24144037871</c:v>
                </c:pt>
                <c:pt idx="1">
                  <c:v>178100.87308307356</c:v>
                </c:pt>
                <c:pt idx="2">
                  <c:v>-400436.64135885547</c:v>
                </c:pt>
                <c:pt idx="3">
                  <c:v>-424158.01799259183</c:v>
                </c:pt>
                <c:pt idx="4">
                  <c:v>-490244.71279401123</c:v>
                </c:pt>
                <c:pt idx="5">
                  <c:v>-249132.44248631044</c:v>
                </c:pt>
                <c:pt idx="6">
                  <c:v>212680.16152904183</c:v>
                </c:pt>
                <c:pt idx="7">
                  <c:v>240607.18151784714</c:v>
                </c:pt>
                <c:pt idx="8">
                  <c:v>1149156.689065285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34F-9342-A060-C6A36EDB5B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186799120"/>
        <c:axId val="1186800800"/>
      </c:barChart>
      <c:lineChart>
        <c:grouping val="standard"/>
        <c:varyColors val="0"/>
        <c:ser>
          <c:idx val="1"/>
          <c:order val="1"/>
          <c:tx>
            <c:v>Cum Cash</c:v>
          </c:tx>
          <c:spPr>
            <a:ln w="28575" cap="rnd">
              <a:solidFill>
                <a:schemeClr val="accent6"/>
              </a:solidFill>
              <a:prstDash val="dash"/>
              <a:round/>
            </a:ln>
            <a:effectLst/>
          </c:spPr>
          <c:marker>
            <c:symbol val="none"/>
          </c:marker>
          <c:dPt>
            <c:idx val="1"/>
            <c:marker>
              <c:symbol val="none"/>
            </c:marker>
            <c:bubble3D val="0"/>
            <c:spPr>
              <a:ln w="28575" cap="rnd">
                <a:solidFill>
                  <a:schemeClr val="accent6">
                    <a:lumMod val="75000"/>
                  </a:schemeClr>
                </a:solidFill>
                <a:prstDash val="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C-634F-9342-A060-C6A36EDB5B6A}"/>
              </c:ext>
            </c:extLst>
          </c:dPt>
          <c:dPt>
            <c:idx val="3"/>
            <c:marker>
              <c:symbol val="none"/>
            </c:marker>
            <c:bubble3D val="0"/>
            <c:spPr>
              <a:ln w="28575" cap="rnd">
                <a:solidFill>
                  <a:schemeClr val="accent6">
                    <a:lumMod val="75000"/>
                  </a:schemeClr>
                </a:solidFill>
                <a:prstDash val="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E-634F-9342-A060-C6A36EDB5B6A}"/>
              </c:ext>
            </c:extLst>
          </c:dPt>
          <c:dPt>
            <c:idx val="4"/>
            <c:marker>
              <c:symbol val="none"/>
            </c:marker>
            <c:bubble3D val="0"/>
            <c:spPr>
              <a:ln w="28575" cap="rnd">
                <a:solidFill>
                  <a:srgbClr val="FF0000"/>
                </a:solidFill>
                <a:prstDash val="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0-634F-9342-A060-C6A36EDB5B6A}"/>
              </c:ext>
            </c:extLst>
          </c:dPt>
          <c:dPt>
            <c:idx val="5"/>
            <c:marker>
              <c:symbol val="none"/>
            </c:marker>
            <c:bubble3D val="0"/>
            <c:spPr>
              <a:ln w="28575" cap="rnd">
                <a:solidFill>
                  <a:srgbClr val="FF0000"/>
                </a:solidFill>
                <a:prstDash val="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2-634F-9342-A060-C6A36EDB5B6A}"/>
              </c:ext>
            </c:extLst>
          </c:dPt>
          <c:dPt>
            <c:idx val="6"/>
            <c:marker>
              <c:symbol val="none"/>
            </c:marker>
            <c:bubble3D val="0"/>
            <c:spPr>
              <a:ln w="28575" cap="rnd">
                <a:solidFill>
                  <a:srgbClr val="FF0000"/>
                </a:solidFill>
                <a:prstDash val="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4-634F-9342-A060-C6A36EDB5B6A}"/>
              </c:ext>
            </c:extLst>
          </c:dPt>
          <c:dPt>
            <c:idx val="7"/>
            <c:marker>
              <c:symbol val="none"/>
            </c:marker>
            <c:bubble3D val="0"/>
            <c:spPr>
              <a:ln w="28575" cap="rnd">
                <a:solidFill>
                  <a:srgbClr val="FF0000"/>
                </a:solidFill>
                <a:prstDash val="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6-634F-9342-A060-C6A36EDB5B6A}"/>
              </c:ext>
            </c:extLst>
          </c:dPt>
          <c:dPt>
            <c:idx val="8"/>
            <c:marker>
              <c:symbol val="none"/>
            </c:marker>
            <c:bubble3D val="0"/>
            <c:spPr>
              <a:ln w="28575" cap="rnd">
                <a:solidFill>
                  <a:schemeClr val="accent6">
                    <a:lumMod val="75000"/>
                  </a:schemeClr>
                </a:solidFill>
                <a:prstDash val="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8-634F-9342-A060-C6A36EDB5B6A}"/>
              </c:ext>
            </c:extLst>
          </c:dPt>
          <c:cat>
            <c:numLit>
              <c:formatCode>General</c:formatCode>
              <c:ptCount val="9"/>
              <c:pt idx="0">
                <c:v>2027</c:v>
              </c:pt>
              <c:pt idx="1">
                <c:v>2032</c:v>
              </c:pt>
              <c:pt idx="2">
                <c:v>2037</c:v>
              </c:pt>
              <c:pt idx="3">
                <c:v>2042</c:v>
              </c:pt>
              <c:pt idx="4">
                <c:v>2047</c:v>
              </c:pt>
              <c:pt idx="5">
                <c:v>2052</c:v>
              </c:pt>
              <c:pt idx="6">
                <c:v>2057</c:v>
              </c:pt>
              <c:pt idx="7">
                <c:v>2062</c:v>
              </c:pt>
              <c:pt idx="8">
                <c:v>2065</c:v>
              </c:pt>
            </c:numLit>
          </c:cat>
          <c:val>
            <c:numRef>
              <c:f>'63%-High-5y'!$H$47:$P$47</c:f>
              <c:numCache>
                <c:formatCode>_(* #,##0_);_(* \(#,##0\);_(* "-"_);_(@_)</c:formatCode>
                <c:ptCount val="9"/>
                <c:pt idx="0">
                  <c:v>853314.24144037871</c:v>
                </c:pt>
                <c:pt idx="1">
                  <c:v>1031415.1145234521</c:v>
                </c:pt>
                <c:pt idx="2">
                  <c:v>630978.47316459648</c:v>
                </c:pt>
                <c:pt idx="3">
                  <c:v>206820.45517200459</c:v>
                </c:pt>
                <c:pt idx="4">
                  <c:v>-283424.25762200658</c:v>
                </c:pt>
                <c:pt idx="5">
                  <c:v>-532556.70010831696</c:v>
                </c:pt>
                <c:pt idx="6">
                  <c:v>-319876.53857927507</c:v>
                </c:pt>
                <c:pt idx="7">
                  <c:v>-79269.357061427814</c:v>
                </c:pt>
                <c:pt idx="8">
                  <c:v>1069887.332003857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9-634F-9342-A060-C6A36EDB5B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86799120"/>
        <c:axId val="1186800800"/>
      </c:lineChart>
      <c:catAx>
        <c:axId val="1186799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86800800"/>
        <c:crosses val="autoZero"/>
        <c:auto val="1"/>
        <c:lblAlgn val="ctr"/>
        <c:lblOffset val="100"/>
        <c:noMultiLvlLbl val="0"/>
      </c:catAx>
      <c:valAx>
        <c:axId val="1186800800"/>
        <c:scaling>
          <c:orientation val="minMax"/>
          <c:min val="-1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86799120"/>
        <c:crosses val="autoZero"/>
        <c:crossBetween val="between"/>
        <c:majorUnit val="250000"/>
        <c:minorUnit val="5000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6 Harvests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Net Cash</c:v>
          </c:tx>
          <c:spPr>
            <a:solidFill>
              <a:schemeClr val="accent6"/>
            </a:solidFill>
            <a:ln>
              <a:solidFill>
                <a:schemeClr val="accent6"/>
              </a:solidFill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A0D-4441-A6EE-50CA59EE06A2}"/>
              </c:ext>
            </c:extLst>
          </c:dPt>
          <c:dPt>
            <c:idx val="2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A0D-4441-A6EE-50CA59EE06A2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A0D-4441-A6EE-50CA59EE06A2}"/>
              </c:ext>
            </c:extLst>
          </c:dPt>
          <c:dPt>
            <c:idx val="4"/>
            <c:invertIfNegative val="0"/>
            <c:bubble3D val="0"/>
            <c:spPr>
              <a:solidFill>
                <a:srgbClr val="FF0000"/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A0D-4441-A6EE-50CA59EE06A2}"/>
              </c:ext>
            </c:extLst>
          </c:dPt>
          <c:dPt>
            <c:idx val="5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9A0D-4441-A6EE-50CA59EE06A2}"/>
              </c:ext>
            </c:extLst>
          </c:dPt>
          <c:cat>
            <c:numLit>
              <c:formatCode>General</c:formatCode>
              <c:ptCount val="9"/>
              <c:pt idx="0">
                <c:v>2027</c:v>
              </c:pt>
              <c:pt idx="1">
                <c:v>2032</c:v>
              </c:pt>
              <c:pt idx="2">
                <c:v>2037</c:v>
              </c:pt>
              <c:pt idx="3">
                <c:v>2042</c:v>
              </c:pt>
              <c:pt idx="4">
                <c:v>2047</c:v>
              </c:pt>
              <c:pt idx="5">
                <c:v>2052</c:v>
              </c:pt>
              <c:pt idx="6">
                <c:v>2057</c:v>
              </c:pt>
              <c:pt idx="7">
                <c:v>2062</c:v>
              </c:pt>
              <c:pt idx="8">
                <c:v>2065</c:v>
              </c:pt>
            </c:numLit>
          </c:cat>
          <c:val>
            <c:numRef>
              <c:f>'Max Harvest - Base'!$H$47:$P$47</c:f>
              <c:numCache>
                <c:formatCode>_(* #,##0_);_(* \(#,##0\);_(* "-"_);_(@_)</c:formatCode>
                <c:ptCount val="9"/>
                <c:pt idx="0">
                  <c:v>1301988.9299906073</c:v>
                </c:pt>
                <c:pt idx="1">
                  <c:v>-99239.417306071191</c:v>
                </c:pt>
                <c:pt idx="2">
                  <c:v>-458566.23339512956</c:v>
                </c:pt>
                <c:pt idx="3">
                  <c:v>-535430.3987378492</c:v>
                </c:pt>
                <c:pt idx="4">
                  <c:v>-563814.99145510199</c:v>
                </c:pt>
                <c:pt idx="5">
                  <c:v>-167777.271852932</c:v>
                </c:pt>
                <c:pt idx="6">
                  <c:v>212680.16152904183</c:v>
                </c:pt>
                <c:pt idx="7">
                  <c:v>240607.18151784714</c:v>
                </c:pt>
                <c:pt idx="8">
                  <c:v>1149156.689065285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A0D-4441-A6EE-50CA59EE06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2027790496"/>
        <c:axId val="2027792176"/>
      </c:barChart>
      <c:lineChart>
        <c:grouping val="standard"/>
        <c:varyColors val="0"/>
        <c:ser>
          <c:idx val="1"/>
          <c:order val="1"/>
          <c:tx>
            <c:v>Cum Cash</c:v>
          </c:tx>
          <c:spPr>
            <a:ln w="28575" cap="rnd">
              <a:solidFill>
                <a:schemeClr val="accent6">
                  <a:lumMod val="75000"/>
                </a:schemeClr>
              </a:solidFill>
              <a:prstDash val="dash"/>
              <a:round/>
            </a:ln>
            <a:effectLst/>
          </c:spPr>
          <c:marker>
            <c:symbol val="none"/>
          </c:marker>
          <c:dPt>
            <c:idx val="1"/>
            <c:marker>
              <c:symbol val="none"/>
            </c:marker>
            <c:bubble3D val="0"/>
            <c:spPr>
              <a:ln w="28575" cap="rnd">
                <a:solidFill>
                  <a:schemeClr val="accent6">
                    <a:lumMod val="75000"/>
                  </a:schemeClr>
                </a:solidFill>
                <a:prstDash val="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C-9A0D-4441-A6EE-50CA59EE06A2}"/>
              </c:ext>
            </c:extLst>
          </c:dPt>
          <c:dPt>
            <c:idx val="2"/>
            <c:marker>
              <c:symbol val="none"/>
            </c:marker>
            <c:bubble3D val="0"/>
            <c:spPr>
              <a:ln w="28575" cap="rnd">
                <a:solidFill>
                  <a:schemeClr val="accent6">
                    <a:lumMod val="75000"/>
                  </a:schemeClr>
                </a:solidFill>
                <a:prstDash val="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E-9A0D-4441-A6EE-50CA59EE06A2}"/>
              </c:ext>
            </c:extLst>
          </c:dPt>
          <c:dPt>
            <c:idx val="3"/>
            <c:marker>
              <c:symbol val="none"/>
            </c:marker>
            <c:bubble3D val="0"/>
            <c:spPr>
              <a:ln w="28575" cap="rnd">
                <a:solidFill>
                  <a:schemeClr val="accent6">
                    <a:lumMod val="75000"/>
                  </a:schemeClr>
                </a:solidFill>
                <a:prstDash val="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0-9A0D-4441-A6EE-50CA59EE06A2}"/>
              </c:ext>
            </c:extLst>
          </c:dPt>
          <c:dPt>
            <c:idx val="4"/>
            <c:marker>
              <c:symbol val="none"/>
            </c:marker>
            <c:bubble3D val="0"/>
            <c:spPr>
              <a:ln w="28575" cap="rnd">
                <a:solidFill>
                  <a:srgbClr val="FF0000"/>
                </a:solidFill>
                <a:prstDash val="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2-9A0D-4441-A6EE-50CA59EE06A2}"/>
              </c:ext>
            </c:extLst>
          </c:dPt>
          <c:dPt>
            <c:idx val="5"/>
            <c:marker>
              <c:symbol val="none"/>
            </c:marker>
            <c:bubble3D val="0"/>
            <c:spPr>
              <a:ln w="28575" cap="rnd">
                <a:solidFill>
                  <a:srgbClr val="FF0000"/>
                </a:solidFill>
                <a:prstDash val="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4-9A0D-4441-A6EE-50CA59EE06A2}"/>
              </c:ext>
            </c:extLst>
          </c:dPt>
          <c:dPt>
            <c:idx val="6"/>
            <c:marker>
              <c:symbol val="none"/>
            </c:marker>
            <c:bubble3D val="0"/>
            <c:spPr>
              <a:ln w="28575" cap="rnd">
                <a:solidFill>
                  <a:srgbClr val="FF0000"/>
                </a:solidFill>
                <a:prstDash val="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6-9A0D-4441-A6EE-50CA59EE06A2}"/>
              </c:ext>
            </c:extLst>
          </c:dPt>
          <c:dPt>
            <c:idx val="7"/>
            <c:marker>
              <c:symbol val="none"/>
            </c:marker>
            <c:bubble3D val="0"/>
            <c:spPr>
              <a:ln w="28575" cap="rnd">
                <a:solidFill>
                  <a:srgbClr val="FF0000"/>
                </a:solidFill>
                <a:prstDash val="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8-9A0D-4441-A6EE-50CA59EE06A2}"/>
              </c:ext>
            </c:extLst>
          </c:dPt>
          <c:dPt>
            <c:idx val="8"/>
            <c:marker>
              <c:symbol val="none"/>
            </c:marker>
            <c:bubble3D val="0"/>
            <c:spPr>
              <a:ln w="28575" cap="rnd">
                <a:solidFill>
                  <a:schemeClr val="accent6">
                    <a:lumMod val="75000"/>
                  </a:schemeClr>
                </a:solidFill>
                <a:prstDash val="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A-9A0D-4441-A6EE-50CA59EE06A2}"/>
              </c:ext>
            </c:extLst>
          </c:dPt>
          <c:val>
            <c:numRef>
              <c:f>'Max Harvest - Base'!$H$48:$P$48</c:f>
              <c:numCache>
                <c:formatCode>_(* #,##0_);_(* \(#,##0\);_(* "-"_);_(@_)</c:formatCode>
                <c:ptCount val="9"/>
                <c:pt idx="0">
                  <c:v>1301988.9299906073</c:v>
                </c:pt>
                <c:pt idx="1">
                  <c:v>1202749.5126845362</c:v>
                </c:pt>
                <c:pt idx="2">
                  <c:v>744183.27928940661</c:v>
                </c:pt>
                <c:pt idx="3">
                  <c:v>208752.88055155735</c:v>
                </c:pt>
                <c:pt idx="4">
                  <c:v>-355062.11090354458</c:v>
                </c:pt>
                <c:pt idx="5">
                  <c:v>-522839.38275647658</c:v>
                </c:pt>
                <c:pt idx="6">
                  <c:v>-310159.22122743464</c:v>
                </c:pt>
                <c:pt idx="7">
                  <c:v>-69552.039709587378</c:v>
                </c:pt>
                <c:pt idx="8">
                  <c:v>1079604.6493556974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B-9A0D-4441-A6EE-50CA59EE06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40918672"/>
        <c:axId val="2040916976"/>
      </c:lineChart>
      <c:catAx>
        <c:axId val="2027790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27792176"/>
        <c:crosses val="autoZero"/>
        <c:auto val="1"/>
        <c:lblAlgn val="ctr"/>
        <c:lblOffset val="100"/>
        <c:noMultiLvlLbl val="0"/>
      </c:catAx>
      <c:valAx>
        <c:axId val="2027792176"/>
        <c:scaling>
          <c:orientation val="minMax"/>
          <c:min val="-1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27790496"/>
        <c:crosses val="autoZero"/>
        <c:crossBetween val="between"/>
        <c:majorUnit val="250000"/>
      </c:valAx>
      <c:valAx>
        <c:axId val="2040916976"/>
        <c:scaling>
          <c:orientation val="minMax"/>
        </c:scaling>
        <c:delete val="0"/>
        <c:axPos val="r"/>
        <c:numFmt formatCode="_(* #,##0_);_(* \(#,##0\);_(* &quot;-&quot;_);_(@_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40918672"/>
        <c:crosses val="max"/>
        <c:crossBetween val="between"/>
        <c:majorUnit val="250000"/>
      </c:valAx>
      <c:catAx>
        <c:axId val="2040918672"/>
        <c:scaling>
          <c:orientation val="minMax"/>
        </c:scaling>
        <c:delete val="1"/>
        <c:axPos val="b"/>
        <c:majorTickMark val="out"/>
        <c:minorTickMark val="none"/>
        <c:tickLblPos val="nextTo"/>
        <c:crossAx val="204091697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2 Harvests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Net Cash</c:v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240-E544-A98A-1131B5E86D90}"/>
              </c:ext>
            </c:extLst>
          </c:dPt>
          <c:cat>
            <c:numLit>
              <c:formatCode>General</c:formatCode>
              <c:ptCount val="9"/>
              <c:pt idx="0">
                <c:v>2027</c:v>
              </c:pt>
              <c:pt idx="1">
                <c:v>2032</c:v>
              </c:pt>
              <c:pt idx="2">
                <c:v>2037</c:v>
              </c:pt>
              <c:pt idx="3">
                <c:v>2042</c:v>
              </c:pt>
              <c:pt idx="4">
                <c:v>2047</c:v>
              </c:pt>
              <c:pt idx="5">
                <c:v>2052</c:v>
              </c:pt>
              <c:pt idx="6">
                <c:v>2057</c:v>
              </c:pt>
              <c:pt idx="7">
                <c:v>2062</c:v>
              </c:pt>
              <c:pt idx="8">
                <c:v>2065</c:v>
              </c:pt>
            </c:numLit>
          </c:cat>
          <c:val>
            <c:numRef>
              <c:f>'Med Harvest'!$H$47:$P$47</c:f>
              <c:numCache>
                <c:formatCode>_(* #,##0_);_(* \(#,##0\);_(* "-"_);_(@_)</c:formatCode>
                <c:ptCount val="9"/>
                <c:pt idx="0">
                  <c:v>938551.65293917176</c:v>
                </c:pt>
                <c:pt idx="1">
                  <c:v>-491.85889161087835</c:v>
                </c:pt>
                <c:pt idx="2">
                  <c:v>-321131.53385029716</c:v>
                </c:pt>
                <c:pt idx="3">
                  <c:v>-413410.33319640718</c:v>
                </c:pt>
                <c:pt idx="4">
                  <c:v>-391457.54784786969</c:v>
                </c:pt>
                <c:pt idx="5">
                  <c:v>-503944.88933459361</c:v>
                </c:pt>
                <c:pt idx="6">
                  <c:v>-477184.56649138383</c:v>
                </c:pt>
                <c:pt idx="7">
                  <c:v>-614306.00808374491</c:v>
                </c:pt>
                <c:pt idx="8">
                  <c:v>-460695.69230735867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240-E544-A98A-1131B5E86D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466185967"/>
        <c:axId val="1466187647"/>
      </c:barChart>
      <c:lineChart>
        <c:grouping val="standard"/>
        <c:varyColors val="0"/>
        <c:ser>
          <c:idx val="1"/>
          <c:order val="1"/>
          <c:tx>
            <c:v>Cum Cash</c:v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Pt>
            <c:idx val="1"/>
            <c:marker>
              <c:symbol val="none"/>
            </c:marker>
            <c:bubble3D val="0"/>
            <c:spPr>
              <a:ln w="28575" cap="rnd">
                <a:solidFill>
                  <a:schemeClr val="accent6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4-F240-E544-A98A-1131B5E86D90}"/>
              </c:ext>
            </c:extLst>
          </c:dPt>
          <c:dPt>
            <c:idx val="2"/>
            <c:marker>
              <c:symbol val="none"/>
            </c:marker>
            <c:bubble3D val="0"/>
            <c:spPr>
              <a:ln w="28575" cap="rnd">
                <a:solidFill>
                  <a:schemeClr val="accent6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6-F240-E544-A98A-1131B5E86D90}"/>
              </c:ext>
            </c:extLst>
          </c:dPt>
          <c:dPt>
            <c:idx val="3"/>
            <c:marker>
              <c:symbol val="none"/>
            </c:marker>
            <c:bubble3D val="0"/>
            <c:spPr>
              <a:ln w="28575" cap="rnd">
                <a:solidFill>
                  <a:schemeClr val="accent6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8-F240-E544-A98A-1131B5E86D90}"/>
              </c:ext>
            </c:extLst>
          </c:dPt>
          <c:dPt>
            <c:idx val="4"/>
            <c:marker>
              <c:symbol val="none"/>
            </c:marker>
            <c:bubble3D val="0"/>
            <c:spPr>
              <a:ln w="28575" cap="rnd">
                <a:solidFill>
                  <a:schemeClr val="accent6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A-F240-E544-A98A-1131B5E86D90}"/>
              </c:ext>
            </c:extLst>
          </c:dPt>
          <c:dPt>
            <c:idx val="5"/>
            <c:marker>
              <c:symbol val="none"/>
            </c:marker>
            <c:bubble3D val="0"/>
            <c:spPr>
              <a:ln w="28575" cap="rnd">
                <a:solidFill>
                  <a:schemeClr val="accent6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C-F240-E544-A98A-1131B5E86D90}"/>
              </c:ext>
            </c:extLst>
          </c:dPt>
          <c:val>
            <c:numRef>
              <c:f>'Med Harvest'!$H$48:$P$48</c:f>
              <c:numCache>
                <c:formatCode>_(* #,##0_);_(* \(#,##0\);_(* "-"_);_(@_)</c:formatCode>
                <c:ptCount val="9"/>
                <c:pt idx="0">
                  <c:v>938551.65293917176</c:v>
                </c:pt>
                <c:pt idx="1">
                  <c:v>938059.79404756101</c:v>
                </c:pt>
                <c:pt idx="2">
                  <c:v>616928.26019726379</c:v>
                </c:pt>
                <c:pt idx="3">
                  <c:v>203517.92700085661</c:v>
                </c:pt>
                <c:pt idx="4">
                  <c:v>-187939.62084701308</c:v>
                </c:pt>
                <c:pt idx="5">
                  <c:v>-691884.51018160675</c:v>
                </c:pt>
                <c:pt idx="6">
                  <c:v>-1169069.0766729906</c:v>
                </c:pt>
                <c:pt idx="7">
                  <c:v>-1783375.0847567355</c:v>
                </c:pt>
                <c:pt idx="8">
                  <c:v>-2244070.7770640943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F240-E544-A98A-1131B5E86D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67525935"/>
        <c:axId val="1467524239"/>
      </c:lineChart>
      <c:catAx>
        <c:axId val="14661859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66187647"/>
        <c:crosses val="autoZero"/>
        <c:auto val="1"/>
        <c:lblAlgn val="ctr"/>
        <c:lblOffset val="100"/>
        <c:noMultiLvlLbl val="0"/>
      </c:catAx>
      <c:valAx>
        <c:axId val="146618764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66185967"/>
        <c:crosses val="autoZero"/>
        <c:crossBetween val="between"/>
      </c:valAx>
      <c:valAx>
        <c:axId val="1467524239"/>
        <c:scaling>
          <c:orientation val="minMax"/>
        </c:scaling>
        <c:delete val="0"/>
        <c:axPos val="r"/>
        <c:numFmt formatCode="_(* #,##0_);_(* \(#,##0\);_(* &quot;-&quot;_);_(@_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67525935"/>
        <c:crosses val="max"/>
        <c:crossBetween val="between"/>
      </c:valAx>
      <c:catAx>
        <c:axId val="1467525935"/>
        <c:scaling>
          <c:orientation val="minMax"/>
        </c:scaling>
        <c:delete val="1"/>
        <c:axPos val="b"/>
        <c:majorTickMark val="out"/>
        <c:minorTickMark val="none"/>
        <c:tickLblPos val="nextTo"/>
        <c:crossAx val="1467524239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No</a:t>
            </a:r>
            <a:r>
              <a:rPr lang="en-US" baseline="0"/>
              <a:t> Harvest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Net Cash</c:v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E6B-BD4C-B74D-FF43EFCB0BA5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E6B-BD4C-B74D-FF43EFCB0BA5}"/>
              </c:ext>
            </c:extLst>
          </c:dPt>
          <c:cat>
            <c:numLit>
              <c:formatCode>General</c:formatCode>
              <c:ptCount val="9"/>
              <c:pt idx="0">
                <c:v>2027</c:v>
              </c:pt>
              <c:pt idx="1">
                <c:v>2032</c:v>
              </c:pt>
              <c:pt idx="2">
                <c:v>2037</c:v>
              </c:pt>
              <c:pt idx="3">
                <c:v>2042</c:v>
              </c:pt>
              <c:pt idx="4">
                <c:v>2047</c:v>
              </c:pt>
              <c:pt idx="5">
                <c:v>2052</c:v>
              </c:pt>
              <c:pt idx="6">
                <c:v>2057</c:v>
              </c:pt>
              <c:pt idx="7">
                <c:v>2062</c:v>
              </c:pt>
              <c:pt idx="8">
                <c:v>2065</c:v>
              </c:pt>
            </c:numLit>
          </c:cat>
          <c:val>
            <c:numRef>
              <c:f>NoHarvest!$H$46:$P$46</c:f>
              <c:numCache>
                <c:formatCode>_(* #,##0_);_(* \(#,##0\);_(* "-"_);_(@_)</c:formatCode>
                <c:ptCount val="9"/>
                <c:pt idx="0">
                  <c:v>287743.34866259503</c:v>
                </c:pt>
                <c:pt idx="1">
                  <c:v>251684.30934552089</c:v>
                </c:pt>
                <c:pt idx="2">
                  <c:v>-270929.6177870169</c:v>
                </c:pt>
                <c:pt idx="3">
                  <c:v>-320980.35760487558</c:v>
                </c:pt>
                <c:pt idx="4">
                  <c:v>-330261.69229368586</c:v>
                </c:pt>
                <c:pt idx="5">
                  <c:v>-391273.2648482651</c:v>
                </c:pt>
                <c:pt idx="6">
                  <c:v>-402587.1600440286</c:v>
                </c:pt>
                <c:pt idx="7">
                  <c:v>-476959.92654316581</c:v>
                </c:pt>
                <c:pt idx="8">
                  <c:v>-388675.96195378224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E6B-BD4C-B74D-FF43EFCB0B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522799375"/>
        <c:axId val="1518463743"/>
      </c:barChart>
      <c:lineChart>
        <c:grouping val="standard"/>
        <c:varyColors val="0"/>
        <c:ser>
          <c:idx val="1"/>
          <c:order val="1"/>
          <c:tx>
            <c:v>Cum Cash</c:v>
          </c:tx>
          <c:spPr>
            <a:ln w="28575" cap="rnd">
              <a:solidFill>
                <a:schemeClr val="accent6"/>
              </a:solidFill>
              <a:prstDash val="dash"/>
              <a:round/>
            </a:ln>
            <a:effectLst/>
          </c:spPr>
          <c:marker>
            <c:symbol val="none"/>
          </c:marker>
          <c:dPt>
            <c:idx val="5"/>
            <c:marker>
              <c:symbol val="none"/>
            </c:marker>
            <c:bubble3D val="0"/>
            <c:spPr>
              <a:ln w="28575" cap="rnd">
                <a:solidFill>
                  <a:srgbClr val="FF0000"/>
                </a:solidFill>
                <a:prstDash val="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6-FE6B-BD4C-B74D-FF43EFCB0BA5}"/>
              </c:ext>
            </c:extLst>
          </c:dPt>
          <c:dPt>
            <c:idx val="6"/>
            <c:marker>
              <c:symbol val="none"/>
            </c:marker>
            <c:bubble3D val="0"/>
            <c:spPr>
              <a:ln w="28575" cap="rnd">
                <a:solidFill>
                  <a:srgbClr val="FF0000"/>
                </a:solidFill>
                <a:prstDash val="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8-FE6B-BD4C-B74D-FF43EFCB0BA5}"/>
              </c:ext>
            </c:extLst>
          </c:dPt>
          <c:dPt>
            <c:idx val="7"/>
            <c:marker>
              <c:symbol val="none"/>
            </c:marker>
            <c:bubble3D val="0"/>
            <c:spPr>
              <a:ln w="28575" cap="rnd">
                <a:solidFill>
                  <a:srgbClr val="FF0000"/>
                </a:solidFill>
                <a:prstDash val="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A-FE6B-BD4C-B74D-FF43EFCB0BA5}"/>
              </c:ext>
            </c:extLst>
          </c:dPt>
          <c:dPt>
            <c:idx val="8"/>
            <c:marker>
              <c:symbol val="none"/>
            </c:marker>
            <c:bubble3D val="0"/>
            <c:spPr>
              <a:ln w="28575" cap="rnd">
                <a:solidFill>
                  <a:srgbClr val="FF0000"/>
                </a:solidFill>
                <a:prstDash val="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C-FE6B-BD4C-B74D-FF43EFCB0BA5}"/>
              </c:ext>
            </c:extLst>
          </c:dPt>
          <c:val>
            <c:numRef>
              <c:f>NoHarvest!$H$47:$P$47</c:f>
              <c:numCache>
                <c:formatCode>_(* #,##0_);_(* \(#,##0\);_(* "-"_);_(@_)</c:formatCode>
                <c:ptCount val="9"/>
                <c:pt idx="0">
                  <c:v>287743.34866259503</c:v>
                </c:pt>
                <c:pt idx="1">
                  <c:v>539427.65800811583</c:v>
                </c:pt>
                <c:pt idx="2">
                  <c:v>268498.04022109893</c:v>
                </c:pt>
                <c:pt idx="3">
                  <c:v>-52482.317383776724</c:v>
                </c:pt>
                <c:pt idx="4">
                  <c:v>-382744.00967746263</c:v>
                </c:pt>
                <c:pt idx="5">
                  <c:v>-774017.27452572773</c:v>
                </c:pt>
                <c:pt idx="6">
                  <c:v>-1176604.4345697563</c:v>
                </c:pt>
                <c:pt idx="7">
                  <c:v>-1653564.3611129222</c:v>
                </c:pt>
                <c:pt idx="8">
                  <c:v>-2042240.3230667044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FE6B-BD4C-B74D-FF43EFCB0B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19736943"/>
        <c:axId val="1485919631"/>
      </c:lineChart>
      <c:catAx>
        <c:axId val="15227993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18463743"/>
        <c:crosses val="autoZero"/>
        <c:auto val="1"/>
        <c:lblAlgn val="ctr"/>
        <c:lblOffset val="100"/>
        <c:noMultiLvlLbl val="0"/>
      </c:catAx>
      <c:valAx>
        <c:axId val="1518463743"/>
        <c:scaling>
          <c:orientation val="minMax"/>
          <c:max val="500000"/>
          <c:min val="-8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22799375"/>
        <c:crosses val="autoZero"/>
        <c:crossBetween val="between"/>
      </c:valAx>
      <c:valAx>
        <c:axId val="1485919631"/>
        <c:scaling>
          <c:orientation val="minMax"/>
          <c:max val="750000"/>
        </c:scaling>
        <c:delete val="0"/>
        <c:axPos val="r"/>
        <c:numFmt formatCode="_(* #,##0_);_(* \(#,##0\);_(* &quot;-&quot;_);_(@_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19736943"/>
        <c:crosses val="max"/>
        <c:crossBetween val="between"/>
      </c:valAx>
      <c:catAx>
        <c:axId val="1519736943"/>
        <c:scaling>
          <c:orientation val="minMax"/>
        </c:scaling>
        <c:delete val="1"/>
        <c:axPos val="b"/>
        <c:majorTickMark val="out"/>
        <c:minorTickMark val="none"/>
        <c:tickLblPos val="nextTo"/>
        <c:crossAx val="1485919631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C4D380-4A29-224B-9630-B7724C0B9778}" type="datetimeFigureOut">
              <a:rPr lang="en-US" smtClean="0"/>
              <a:t>8/9/23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24CAF4-FC3F-9542-9928-6580023D87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4060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C92B50-8B89-2E4F-A7FD-D895537AFE4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3664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C92B50-8B89-2E4F-A7FD-D895537AFE4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520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7B6F5-FD54-F44A-A7F6-5F6B6C7475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22F878-3A6A-6E41-B4A8-0895CF8EEB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A49ED5-57F9-5E4B-A83A-B5DD557777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52400" y="6356349"/>
            <a:ext cx="2743200" cy="365125"/>
          </a:xfrm>
        </p:spPr>
        <p:txBody>
          <a:bodyPr/>
          <a:lstStyle/>
          <a:p>
            <a:r>
              <a:rPr lang="en-US" dirty="0"/>
              <a:t>8/03/23a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007B6C-9C6F-1940-9088-FDAE5D937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F0F936-65FE-A749-AA8C-08970FBA1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5CC94-7879-6048-9F82-6D0F56247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1599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E90169-9D63-0B4F-9CA1-59B7EDD49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28C73C-5298-8E49-8960-BD63343F86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23F7F8-3A43-8F4D-BBD9-3C4188D57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8/18/21b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CC706C-85C4-3146-ABCD-EED160480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D16894-1A0E-4A4B-9C9F-EEC147196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5CC94-7879-6048-9F82-6D0F56247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928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9FDCD64-5091-064F-9119-8EBD346AF2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0AC0AB-AFE0-194F-86EA-EBF3BA0AA8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921341-457B-7D42-8A7C-307DAA58C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8/18/21b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0926C7-BDC5-8046-A06C-AC0426A40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473272-E7D2-4B40-B0E9-EE0C712A6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5CC94-7879-6048-9F82-6D0F56247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490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41455B-3002-A04D-803C-7999D31F9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2F18A6-B5BC-0C48-9EA0-AFB11A902F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92E2B0-D1AF-9640-A5BA-006D3E9B39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8/18/21b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E6761-0D06-7145-85AA-CC83DB5A5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6C05A4-EDAC-D14E-98AB-5E7299490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5CC94-7879-6048-9F82-6D0F56247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702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D590C5-DD7F-E74A-9C5D-450891DEF2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43E231-2ABE-7A43-8262-7719B66B23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B0BFB5-A718-D34C-BE2A-C191052A5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8/18/21b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D1F904-E1E7-4E4E-AD2E-598266BAA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B7D34D-EA4A-BF4B-B6FD-EB84BBCB8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5CC94-7879-6048-9F82-6D0F56247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921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07C06-B11A-F446-9D94-734D49DF2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2B9FA3-2597-F442-AD9A-A3FED9F428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A6B2FA-D39D-524D-999C-530443A41E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29410E-321F-E340-A7A1-634D0994B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8/18/21b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C6E0AE-656F-A44D-BC95-A45906BDF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BDC98D-FCB3-A442-918A-2F826823E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5CC94-7879-6048-9F82-6D0F56247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951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39DFB-E19E-B948-AC4C-C3F0D2AB3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39EFA6-D1A1-8A41-8471-DAB4A6DCBC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807C53-F18B-3C4F-AF32-DBDF8708F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DCF93D-CB6C-D547-B6C0-87B03D8B10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1ED28D0-FCB6-CB48-8F13-31103EF3E5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0DC37F0-146A-B341-B4F8-BD3FA221A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8/18/21b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09D4CE-0D86-D74D-9593-BD4369234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118C700-B0F7-F242-A084-026384181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5CC94-7879-6048-9F82-6D0F56247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455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BDD0C-554C-3546-87D9-203FF8D6F8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441523-ECB8-2C49-9765-BDBF2BA92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8/18/21b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F00FD6-9261-354E-8EAB-74518BD0E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01C96B-7AF3-E84C-9BA6-38BA2559F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5CC94-7879-6048-9F82-6D0F56247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859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3D7738-7258-AE41-A253-19CD6AC47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8/18/21b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D3CFD8-EDCC-C641-9424-79987B99C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F3BEFA-D339-A944-AB58-37506E462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5CC94-7879-6048-9F82-6D0F56247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420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8894BD-3F48-2E4C-9EEE-F02BB1EAB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1C3642-DBC0-0841-95B7-A2E2EE02E5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B4714F-7137-184B-B7D4-89697A0EAE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C7C13C-A168-3A4A-8E65-89DE3183F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8/18/21b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207A5B-DDE5-D64B-A452-C94EBCF5A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17FAF1-2AF4-E245-A173-9D8802300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5CC94-7879-6048-9F82-6D0F56247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780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A47995-902D-DB40-BE7D-06D5FD2BD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E15806-1389-814B-97CD-7AF26959C6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902372-357D-344A-93FF-2FDC7B3965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880AF5-CDE0-344D-9EDA-A3E770F9CF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8/18/21b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330847-C21A-8244-8AC9-198445518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7E2F96-FA10-5241-8AA2-843475C31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5CC94-7879-6048-9F82-6D0F56247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937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C123E9B-3F28-7546-A55A-0A9B09CA7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ECB09A-5B6F-3A41-AB2F-EF82E78489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B2A381-D77F-3A49-86EE-37DAEDF0B4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8/18/21b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5A257E-73B0-8E4F-9CC1-8909AE5255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2BB60A-2633-6247-B655-454173B581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D5CC94-7879-6048-9F82-6D0F56247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528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7E2D6-78F7-4C49-A35E-B0FE653D28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1848"/>
            <a:ext cx="9144000" cy="990216"/>
          </a:xfrm>
        </p:spPr>
        <p:txBody>
          <a:bodyPr>
            <a:normAutofit/>
          </a:bodyPr>
          <a:lstStyle/>
          <a:p>
            <a:r>
              <a:rPr lang="en-US" sz="2800" b="1" dirty="0"/>
              <a:t>Arch Cape Watershed Finance Committee </a:t>
            </a:r>
            <a:br>
              <a:rPr lang="en-US" sz="2800" b="1" dirty="0"/>
            </a:br>
            <a:r>
              <a:rPr lang="en-US" sz="2800" b="1" dirty="0"/>
              <a:t>Minutes   -  </a:t>
            </a:r>
            <a:r>
              <a:rPr lang="en-US" sz="2400" b="1" dirty="0"/>
              <a:t>August 8, 2021                             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D9ABF5-0BD0-7F48-960A-26E6D0326B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776595"/>
            <a:ext cx="10205546" cy="3661037"/>
          </a:xfrm>
        </p:spPr>
        <p:txBody>
          <a:bodyPr>
            <a:normAutofit fontScale="77500" lnSpcReduction="2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600" dirty="0"/>
              <a:t>Public Comment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6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600" dirty="0"/>
              <a:t>Introductions &amp; Scope of Work</a:t>
            </a:r>
          </a:p>
          <a:p>
            <a:pPr algn="l"/>
            <a:endParaRPr lang="en-US" sz="26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600" dirty="0"/>
              <a:t>Previous Financial Planning – Spring / Summer 2021.  (Methodology &amp; Lessons Learned)</a:t>
            </a:r>
            <a:endParaRPr lang="en-US" sz="2200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600" dirty="0"/>
              <a:t>Our Work Ahead -  Assumptions, Unknowns, Scenarios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6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600" dirty="0"/>
              <a:t>Next Steps and Meeting Schedule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6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600" dirty="0"/>
              <a:t>Public Comment</a:t>
            </a:r>
          </a:p>
          <a:p>
            <a:pPr algn="l"/>
            <a:endParaRPr lang="en-US" sz="2600" dirty="0"/>
          </a:p>
          <a:p>
            <a:pPr lvl="1" algn="l"/>
            <a:endParaRPr lang="en-US" sz="1400" dirty="0"/>
          </a:p>
          <a:p>
            <a:pPr lvl="1" algn="l"/>
            <a:endParaRPr lang="en-US" sz="2200" dirty="0"/>
          </a:p>
          <a:p>
            <a:pPr algn="l"/>
            <a:endParaRPr lang="en-US" sz="2000" dirty="0"/>
          </a:p>
          <a:p>
            <a:pPr algn="l"/>
            <a:endParaRPr lang="en-US" sz="2000" dirty="0"/>
          </a:p>
          <a:p>
            <a:pPr algn="l"/>
            <a:endParaRPr lang="en-US" sz="2000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CE41AA-49C3-544F-B06E-F3FDD9023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5CC94-7879-6048-9F82-6D0F5624749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8055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0796B14D-DA26-4847-9124-9A3910ED3B7D}"/>
              </a:ext>
            </a:extLst>
          </p:cNvPr>
          <p:cNvSpPr txBox="1"/>
          <p:nvPr/>
        </p:nvSpPr>
        <p:spPr>
          <a:xfrm>
            <a:off x="5500255" y="257213"/>
            <a:ext cx="10807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Scenarios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8B5A025B-FF15-7F4A-A772-92CBE9D9DA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34997" y="1716088"/>
            <a:ext cx="1508840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88A56ABE-9151-2D40-B715-1B0DBDECE7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3522" y="1804343"/>
            <a:ext cx="26876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40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E29721EF-5DE0-2E4A-85D7-147FA79BE1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6975" y="15319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6D6303-A5BE-5E49-B463-37301497D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5CC94-7879-6048-9F82-6D0F56247495}" type="slidenum">
              <a:rPr lang="en-US" smtClean="0"/>
              <a:t>10</a:t>
            </a:fld>
            <a:endParaRPr lang="en-US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2349066-9357-9443-A8BF-F6C5B3800CF5}"/>
              </a:ext>
            </a:extLst>
          </p:cNvPr>
          <p:cNvGraphicFramePr>
            <a:graphicFrameLocks noGrp="1"/>
          </p:cNvGraphicFramePr>
          <p:nvPr/>
        </p:nvGraphicFramePr>
        <p:xfrm>
          <a:off x="2476501" y="977901"/>
          <a:ext cx="7454900" cy="52723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95462">
                  <a:extLst>
                    <a:ext uri="{9D8B030D-6E8A-4147-A177-3AD203B41FA5}">
                      <a16:colId xmlns:a16="http://schemas.microsoft.com/office/drawing/2014/main" val="365483049"/>
                    </a:ext>
                  </a:extLst>
                </a:gridCol>
                <a:gridCol w="1693956">
                  <a:extLst>
                    <a:ext uri="{9D8B030D-6E8A-4147-A177-3AD203B41FA5}">
                      <a16:colId xmlns:a16="http://schemas.microsoft.com/office/drawing/2014/main" val="1874144445"/>
                    </a:ext>
                  </a:extLst>
                </a:gridCol>
                <a:gridCol w="1574558">
                  <a:extLst>
                    <a:ext uri="{9D8B030D-6E8A-4147-A177-3AD203B41FA5}">
                      <a16:colId xmlns:a16="http://schemas.microsoft.com/office/drawing/2014/main" val="2228616658"/>
                    </a:ext>
                  </a:extLst>
                </a:gridCol>
                <a:gridCol w="1395462">
                  <a:extLst>
                    <a:ext uri="{9D8B030D-6E8A-4147-A177-3AD203B41FA5}">
                      <a16:colId xmlns:a16="http://schemas.microsoft.com/office/drawing/2014/main" val="1658147570"/>
                    </a:ext>
                  </a:extLst>
                </a:gridCol>
                <a:gridCol w="1395462">
                  <a:extLst>
                    <a:ext uri="{9D8B030D-6E8A-4147-A177-3AD203B41FA5}">
                      <a16:colId xmlns:a16="http://schemas.microsoft.com/office/drawing/2014/main" val="944272454"/>
                    </a:ext>
                  </a:extLst>
                </a:gridCol>
              </a:tblGrid>
              <a:tr h="34194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189" marR="6618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 Harvests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189" marR="6618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 Harvests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189" marR="6618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 Harvests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189" marR="6618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No Harvest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189" marR="66189" marT="0" marB="0"/>
                </a:tc>
                <a:extLst>
                  <a:ext uri="{0D108BD9-81ED-4DB2-BD59-A6C34878D82A}">
                    <a16:rowId xmlns:a16="http://schemas.microsoft.com/office/drawing/2014/main" val="2508209030"/>
                  </a:ext>
                </a:extLst>
              </a:tr>
              <a:tr h="85746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Harvest Years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189" marR="66189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2022, 2024, 2029, 2034, 2039, 2045,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2050, 2055, 2060, 2065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189" marR="66189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2024,2026, 2050, 2055, 2060, 2065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189" marR="66189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 very light harvests 2024, 2026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189" marR="66189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No harvesting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189" marR="66189" marT="0" marB="0"/>
                </a:tc>
                <a:extLst>
                  <a:ext uri="{0D108BD9-81ED-4DB2-BD59-A6C34878D82A}">
                    <a16:rowId xmlns:a16="http://schemas.microsoft.com/office/drawing/2014/main" val="1064542905"/>
                  </a:ext>
                </a:extLst>
              </a:tr>
              <a:tr h="42873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Type of Logging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189" marR="66189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Ground and Cable Logging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189" marR="66189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Ground and Cable Logging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189" marR="66189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Only Ground Logging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189" marR="66189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189" marR="66189" marT="0" marB="0"/>
                </a:tc>
                <a:extLst>
                  <a:ext uri="{0D108BD9-81ED-4DB2-BD59-A6C34878D82A}">
                    <a16:rowId xmlns:a16="http://schemas.microsoft.com/office/drawing/2014/main" val="3713862383"/>
                  </a:ext>
                </a:extLst>
              </a:tr>
              <a:tr h="10718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Deferred Road Maintenance Work on 8.9 Miles of the Mainline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189" marR="66189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Heavy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189" marR="66189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Heavy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189" marR="66189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Moderate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189" marR="66189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Light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189" marR="66189" marT="0" marB="0"/>
                </a:tc>
                <a:extLst>
                  <a:ext uri="{0D108BD9-81ED-4DB2-BD59-A6C34878D82A}">
                    <a16:rowId xmlns:a16="http://schemas.microsoft.com/office/drawing/2014/main" val="3501025342"/>
                  </a:ext>
                </a:extLst>
              </a:tr>
              <a:tr h="42873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Decommission Roads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189" marR="66189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2.92 miles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189" marR="66189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2.92 miles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189" marR="66189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2.92 miles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189" marR="66189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4.49 miles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189" marR="66189" marT="0" marB="0"/>
                </a:tc>
                <a:extLst>
                  <a:ext uri="{0D108BD9-81ED-4DB2-BD59-A6C34878D82A}">
                    <a16:rowId xmlns:a16="http://schemas.microsoft.com/office/drawing/2014/main" val="1410088619"/>
                  </a:ext>
                </a:extLst>
              </a:tr>
              <a:tr h="42873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Ongoing Road Maintenance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189" marR="66189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12.7 miles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189" marR="66189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12.7 miles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189" marR="66189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6.26 miles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189" marR="66189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5.62 miles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189" marR="66189" marT="0" marB="0"/>
                </a:tc>
                <a:extLst>
                  <a:ext uri="{0D108BD9-81ED-4DB2-BD59-A6C34878D82A}">
                    <a16:rowId xmlns:a16="http://schemas.microsoft.com/office/drawing/2014/main" val="116820888"/>
                  </a:ext>
                </a:extLst>
              </a:tr>
              <a:tr h="128619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Mgmt Planning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189" marR="66189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itchFamily="2" charset="2"/>
                        <a:buChar char=""/>
                      </a:pPr>
                      <a:r>
                        <a:rPr lang="en-US" sz="1400">
                          <a:effectLst/>
                        </a:rPr>
                        <a:t>Minor Update every 5 years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itchFamily="2" charset="2"/>
                        <a:buChar char=""/>
                      </a:pPr>
                      <a:r>
                        <a:rPr lang="en-US" sz="1400">
                          <a:effectLst/>
                        </a:rPr>
                        <a:t>Major Revision every 10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189" marR="66189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itchFamily="2" charset="2"/>
                        <a:buChar char=""/>
                      </a:pPr>
                      <a:r>
                        <a:rPr lang="en-US" sz="1400">
                          <a:effectLst/>
                        </a:rPr>
                        <a:t>Minor Update every 5 years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itchFamily="2" charset="2"/>
                        <a:buChar char=""/>
                      </a:pPr>
                      <a:r>
                        <a:rPr lang="en-US" sz="1400">
                          <a:effectLst/>
                        </a:rPr>
                        <a:t>Major Revision every 10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189" marR="66189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Major Revision every 10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189" marR="66189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Revision every 10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189" marR="66189" marT="0" marB="0"/>
                </a:tc>
                <a:extLst>
                  <a:ext uri="{0D108BD9-81ED-4DB2-BD59-A6C34878D82A}">
                    <a16:rowId xmlns:a16="http://schemas.microsoft.com/office/drawing/2014/main" val="2012712522"/>
                  </a:ext>
                </a:extLst>
              </a:tr>
              <a:tr h="42873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Inventory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189" marR="66189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Update every 5 years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189" marR="66189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Update every 5 years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189" marR="66189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Update every 10 years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189" marR="66189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189" marR="66189" marT="0" marB="0"/>
                </a:tc>
                <a:extLst>
                  <a:ext uri="{0D108BD9-81ED-4DB2-BD59-A6C34878D82A}">
                    <a16:rowId xmlns:a16="http://schemas.microsoft.com/office/drawing/2014/main" val="341985815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34C189A1-CBA1-834B-AF87-D6F687AE1DC8}"/>
              </a:ext>
            </a:extLst>
          </p:cNvPr>
          <p:cNvSpPr txBox="1"/>
          <p:nvPr/>
        </p:nvSpPr>
        <p:spPr>
          <a:xfrm>
            <a:off x="4214192" y="695741"/>
            <a:ext cx="968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Baseline</a:t>
            </a:r>
          </a:p>
        </p:txBody>
      </p:sp>
    </p:spTree>
    <p:extLst>
      <p:ext uri="{BB962C8B-B14F-4D97-AF65-F5344CB8AC3E}">
        <p14:creationId xmlns:p14="http://schemas.microsoft.com/office/powerpoint/2010/main" val="33971500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4CFAE5EA-1E72-7D48-9082-1BEB292BB8ED}"/>
              </a:ext>
            </a:extLst>
          </p:cNvPr>
          <p:cNvSpPr/>
          <p:nvPr/>
        </p:nvSpPr>
        <p:spPr>
          <a:xfrm>
            <a:off x="4979042" y="424934"/>
            <a:ext cx="29365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Activities &amp; Costs by Scenario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5AB6E7-2F4A-7742-8246-3A082D849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5CC94-7879-6048-9F82-6D0F56247495}" type="slidenum">
              <a:rPr lang="en-US" smtClean="0"/>
              <a:t>11</a:t>
            </a:fld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2A89668-5C4D-6C49-80B8-2C90DD44CA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0300" y="1030558"/>
            <a:ext cx="7188200" cy="4795860"/>
          </a:xfrm>
          <a:prstGeom prst="rect">
            <a:avLst/>
          </a:prstGeom>
        </p:spPr>
      </p:pic>
      <p:sp>
        <p:nvSpPr>
          <p:cNvPr id="3" name="Date Placeholder 8">
            <a:extLst>
              <a:ext uri="{FF2B5EF4-FFF2-40B4-BE49-F238E27FC236}">
                <a16:creationId xmlns:a16="http://schemas.microsoft.com/office/drawing/2014/main" id="{D5E84771-93A4-25B6-3D0D-619C4629DB21}"/>
              </a:ext>
            </a:extLst>
          </p:cNvPr>
          <p:cNvSpPr txBox="1">
            <a:spLocks/>
          </p:cNvSpPr>
          <p:nvPr/>
        </p:nvSpPr>
        <p:spPr>
          <a:xfrm>
            <a:off x="2400300" y="6063962"/>
            <a:ext cx="8082863" cy="584775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>
                <a:solidFill>
                  <a:srgbClr val="FF0000"/>
                </a:solidFill>
              </a:rPr>
              <a:t>LESSON LEARNED: How much logging is done is a key driver of operations costs  … BUT difference in Timber Revenue more than offsets the cost difference (following slides) </a:t>
            </a:r>
          </a:p>
        </p:txBody>
      </p:sp>
    </p:spTree>
    <p:extLst>
      <p:ext uri="{BB962C8B-B14F-4D97-AF65-F5344CB8AC3E}">
        <p14:creationId xmlns:p14="http://schemas.microsoft.com/office/powerpoint/2010/main" val="6612425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C0928B-1F36-2045-90B3-6FFE8E4CD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5CC94-7879-6048-9F82-6D0F56247495}" type="slidenum">
              <a:rPr lang="en-US" smtClean="0"/>
              <a:t>12</a:t>
            </a:fld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4F30F59-C71F-0744-9D38-FF4331B59DE1}"/>
              </a:ext>
            </a:extLst>
          </p:cNvPr>
          <p:cNvSpPr txBox="1"/>
          <p:nvPr/>
        </p:nvSpPr>
        <p:spPr>
          <a:xfrm>
            <a:off x="7099365" y="522068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*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E066458-3A41-ED40-A779-B93668EEBB77}"/>
              </a:ext>
            </a:extLst>
          </p:cNvPr>
          <p:cNvSpPr txBox="1"/>
          <p:nvPr/>
        </p:nvSpPr>
        <p:spPr>
          <a:xfrm>
            <a:off x="4791853" y="596213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*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94B0D59-3C75-D247-A888-3D0BF3B536B1}"/>
              </a:ext>
            </a:extLst>
          </p:cNvPr>
          <p:cNvSpPr txBox="1"/>
          <p:nvPr/>
        </p:nvSpPr>
        <p:spPr>
          <a:xfrm>
            <a:off x="4991096" y="5873234"/>
            <a:ext cx="2108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 </a:t>
            </a:r>
            <a:r>
              <a:rPr lang="en-US" sz="1100" dirty="0"/>
              <a:t>Year of peak negative cum cash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BB27969-B753-874D-B77D-AE77EF99C6D7}"/>
              </a:ext>
            </a:extLst>
          </p:cNvPr>
          <p:cNvSpPr txBox="1"/>
          <p:nvPr/>
        </p:nvSpPr>
        <p:spPr>
          <a:xfrm>
            <a:off x="2387600" y="2286000"/>
            <a:ext cx="9852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u="sng" dirty="0"/>
              <a:t>Net &amp; Cum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37147BC-47AD-484F-A83C-D44C18CC409E}"/>
              </a:ext>
            </a:extLst>
          </p:cNvPr>
          <p:cNvSpPr txBox="1"/>
          <p:nvPr/>
        </p:nvSpPr>
        <p:spPr>
          <a:xfrm>
            <a:off x="3347214" y="1277203"/>
            <a:ext cx="47856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dirty="0"/>
              <a:t>6,781 Board Feet in 5 harvests over 18 years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dirty="0"/>
              <a:t>14,404 Board Feet in 5 harvests over 20 years</a:t>
            </a:r>
            <a:endParaRPr lang="en-US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26D71D1-3EF3-DC4E-9610-6E6C19E2037A}"/>
              </a:ext>
            </a:extLst>
          </p:cNvPr>
          <p:cNvSpPr txBox="1"/>
          <p:nvPr/>
        </p:nvSpPr>
        <p:spPr>
          <a:xfrm>
            <a:off x="2653592" y="742255"/>
            <a:ext cx="69299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10 Harvest (Baseline):   </a:t>
            </a:r>
            <a:r>
              <a:rPr lang="en-US" sz="2400" dirty="0"/>
              <a:t>Harvest roughly every 5 years</a:t>
            </a:r>
            <a:r>
              <a:rPr lang="en-US" sz="2400" b="1" dirty="0"/>
              <a:t> </a:t>
            </a:r>
          </a:p>
        </p:txBody>
      </p:sp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B38DB0CE-3E2B-364D-B4B1-D23E9A52328B}"/>
              </a:ext>
            </a:extLst>
          </p:cNvPr>
          <p:cNvGraphicFramePr>
            <a:graphicFrameLocks/>
          </p:cNvGraphicFramePr>
          <p:nvPr/>
        </p:nvGraphicFramePr>
        <p:xfrm>
          <a:off x="2487674" y="2296678"/>
          <a:ext cx="6542026" cy="35765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158190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2176B8-21F8-6B46-8D2F-75DF889BD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5CC94-7879-6048-9F82-6D0F56247495}" type="slidenum">
              <a:rPr lang="en-US" smtClean="0"/>
              <a:t>13</a:t>
            </a:fld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219628E-131C-6447-B722-70230A5C472B}"/>
              </a:ext>
            </a:extLst>
          </p:cNvPr>
          <p:cNvSpPr txBox="1"/>
          <p:nvPr/>
        </p:nvSpPr>
        <p:spPr>
          <a:xfrm>
            <a:off x="6629465" y="516988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*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171A47C-8F04-ED45-B27B-6E05485A886B}"/>
              </a:ext>
            </a:extLst>
          </p:cNvPr>
          <p:cNvSpPr txBox="1"/>
          <p:nvPr/>
        </p:nvSpPr>
        <p:spPr>
          <a:xfrm>
            <a:off x="4779153" y="582243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*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902FB9F-8770-2A47-875C-9A1A26E4F657}"/>
              </a:ext>
            </a:extLst>
          </p:cNvPr>
          <p:cNvSpPr txBox="1"/>
          <p:nvPr/>
        </p:nvSpPr>
        <p:spPr>
          <a:xfrm>
            <a:off x="4978396" y="5733534"/>
            <a:ext cx="2108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 </a:t>
            </a:r>
            <a:r>
              <a:rPr lang="en-US" sz="1100" dirty="0"/>
              <a:t>Year of peak negative cum cash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A237D80-0F22-2344-9731-6E8CDBBE475D}"/>
              </a:ext>
            </a:extLst>
          </p:cNvPr>
          <p:cNvSpPr txBox="1"/>
          <p:nvPr/>
        </p:nvSpPr>
        <p:spPr>
          <a:xfrm>
            <a:off x="2374900" y="2286000"/>
            <a:ext cx="4498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u="sng" dirty="0"/>
              <a:t>Net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0FF4717-2386-024F-AA2C-C0AEE39AE2EE}"/>
              </a:ext>
            </a:extLst>
          </p:cNvPr>
          <p:cNvSpPr txBox="1"/>
          <p:nvPr/>
        </p:nvSpPr>
        <p:spPr>
          <a:xfrm>
            <a:off x="3214212" y="771391"/>
            <a:ext cx="84124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6 Harvest:   2 </a:t>
            </a:r>
            <a:r>
              <a:rPr lang="en-US" sz="2400" dirty="0"/>
              <a:t>Near term heavy harvest  ….  Hibernate for 25 years 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999AE81-C6E3-6C4E-883E-B52484144F6D}"/>
              </a:ext>
            </a:extLst>
          </p:cNvPr>
          <p:cNvSpPr/>
          <p:nvPr/>
        </p:nvSpPr>
        <p:spPr>
          <a:xfrm>
            <a:off x="3263900" y="1380004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dirty="0"/>
              <a:t>6,542 Board Feet in 2 harvests over 3 years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dirty="0"/>
              <a:t>14,404 Board Feet in 4 harvests over 15 years</a:t>
            </a:r>
            <a:endParaRPr lang="en-US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A31DDA6C-B96D-0D48-90D2-27BB1DF9A497}"/>
              </a:ext>
            </a:extLst>
          </p:cNvPr>
          <p:cNvGraphicFramePr>
            <a:graphicFrameLocks/>
          </p:cNvGraphicFramePr>
          <p:nvPr/>
        </p:nvGraphicFramePr>
        <p:xfrm>
          <a:off x="2438400" y="2286000"/>
          <a:ext cx="6553200" cy="35364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267354A8-652A-BA4F-9E87-3C8B09F91133}"/>
              </a:ext>
            </a:extLst>
          </p:cNvPr>
          <p:cNvSpPr txBox="1"/>
          <p:nvPr/>
        </p:nvSpPr>
        <p:spPr>
          <a:xfrm>
            <a:off x="8385698" y="2226704"/>
            <a:ext cx="5180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u="sng" dirty="0"/>
              <a:t>Cum</a:t>
            </a:r>
          </a:p>
        </p:txBody>
      </p:sp>
    </p:spTree>
    <p:extLst>
      <p:ext uri="{BB962C8B-B14F-4D97-AF65-F5344CB8AC3E}">
        <p14:creationId xmlns:p14="http://schemas.microsoft.com/office/powerpoint/2010/main" val="17898377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116988-62FA-4C49-A1D9-B85209FAF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5CC94-7879-6048-9F82-6D0F56247495}" type="slidenum">
              <a:rPr lang="en-US" smtClean="0"/>
              <a:t>14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4E5E345-10F6-A94A-8EDC-EF888A47C7C7}"/>
              </a:ext>
            </a:extLst>
          </p:cNvPr>
          <p:cNvSpPr txBox="1"/>
          <p:nvPr/>
        </p:nvSpPr>
        <p:spPr>
          <a:xfrm>
            <a:off x="7831871" y="51181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*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025F396-EBB9-8346-953C-E6074D913BD4}"/>
              </a:ext>
            </a:extLst>
          </p:cNvPr>
          <p:cNvSpPr txBox="1"/>
          <p:nvPr/>
        </p:nvSpPr>
        <p:spPr>
          <a:xfrm>
            <a:off x="5020453" y="568273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*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86AD94B-9654-914C-BBD9-F49D0C16949E}"/>
              </a:ext>
            </a:extLst>
          </p:cNvPr>
          <p:cNvSpPr txBox="1"/>
          <p:nvPr/>
        </p:nvSpPr>
        <p:spPr>
          <a:xfrm>
            <a:off x="5219696" y="5682734"/>
            <a:ext cx="2108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 </a:t>
            </a:r>
            <a:r>
              <a:rPr lang="en-US" sz="1100" dirty="0"/>
              <a:t>Year of peak negative cum cash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B1C53C1-4A5D-CD44-B5E1-77FFADF1CBDD}"/>
              </a:ext>
            </a:extLst>
          </p:cNvPr>
          <p:cNvSpPr txBox="1"/>
          <p:nvPr/>
        </p:nvSpPr>
        <p:spPr>
          <a:xfrm>
            <a:off x="2270908" y="743421"/>
            <a:ext cx="73722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2 Harvest:  </a:t>
            </a:r>
            <a:r>
              <a:rPr lang="en-US" sz="2400" dirty="0"/>
              <a:t>Light Harvest near term …. No future harvests</a:t>
            </a:r>
            <a:endParaRPr lang="en-US" b="1" u="sng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FC0252F-14D3-EB41-B5CA-24DAEB899820}"/>
              </a:ext>
            </a:extLst>
          </p:cNvPr>
          <p:cNvSpPr txBox="1"/>
          <p:nvPr/>
        </p:nvSpPr>
        <p:spPr>
          <a:xfrm>
            <a:off x="2667000" y="2374900"/>
            <a:ext cx="4498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u="sng" dirty="0"/>
              <a:t>Net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F03858C-7FD2-3541-9998-6A6F527C67CE}"/>
              </a:ext>
            </a:extLst>
          </p:cNvPr>
          <p:cNvSpPr txBox="1"/>
          <p:nvPr/>
        </p:nvSpPr>
        <p:spPr>
          <a:xfrm>
            <a:off x="8238113" y="2374900"/>
            <a:ext cx="5180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u="sng" dirty="0"/>
              <a:t>Cum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DED20B4-83C1-234A-94B6-8F464B5B5983}"/>
              </a:ext>
            </a:extLst>
          </p:cNvPr>
          <p:cNvSpPr/>
          <p:nvPr/>
        </p:nvSpPr>
        <p:spPr>
          <a:xfrm>
            <a:off x="3842540" y="1491218"/>
            <a:ext cx="42582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2,425 Board Feet in 2 harvests over 4 years</a:t>
            </a:r>
            <a:r>
              <a:rPr lang="en-US" dirty="0"/>
              <a:t> </a:t>
            </a:r>
          </a:p>
        </p:txBody>
      </p:sp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A2353461-1428-4246-B794-ABF20F3A7F20}"/>
              </a:ext>
            </a:extLst>
          </p:cNvPr>
          <p:cNvGraphicFramePr>
            <a:graphicFrameLocks/>
          </p:cNvGraphicFramePr>
          <p:nvPr/>
        </p:nvGraphicFramePr>
        <p:xfrm>
          <a:off x="2400300" y="2311400"/>
          <a:ext cx="6584504" cy="3503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26685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1DB91A-C823-4145-8D2A-2130DF1FA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56204" y="5805388"/>
            <a:ext cx="2743200" cy="365125"/>
          </a:xfrm>
        </p:spPr>
        <p:txBody>
          <a:bodyPr/>
          <a:lstStyle/>
          <a:p>
            <a:fld id="{12D5CC94-7879-6048-9F82-6D0F56247495}" type="slidenum">
              <a:rPr lang="en-US" smtClean="0"/>
              <a:t>15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DCF599C-6268-F94F-839E-434684577F32}"/>
              </a:ext>
            </a:extLst>
          </p:cNvPr>
          <p:cNvSpPr txBox="1"/>
          <p:nvPr/>
        </p:nvSpPr>
        <p:spPr>
          <a:xfrm>
            <a:off x="7823731" y="43180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*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98DB996-AA5E-F640-A28E-AD6F5224BA4C}"/>
              </a:ext>
            </a:extLst>
          </p:cNvPr>
          <p:cNvSpPr txBox="1"/>
          <p:nvPr/>
        </p:nvSpPr>
        <p:spPr>
          <a:xfrm>
            <a:off x="5020453" y="494613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*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38C48FE-7A6F-6248-87EA-7601A5E46DE6}"/>
              </a:ext>
            </a:extLst>
          </p:cNvPr>
          <p:cNvSpPr txBox="1"/>
          <p:nvPr/>
        </p:nvSpPr>
        <p:spPr>
          <a:xfrm>
            <a:off x="5219696" y="4946134"/>
            <a:ext cx="2108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 </a:t>
            </a:r>
            <a:r>
              <a:rPr lang="en-US" sz="1100" dirty="0"/>
              <a:t>Year of peak negative cum cash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17F7A78-9BDE-4F40-9115-CD1952DC127B}"/>
              </a:ext>
            </a:extLst>
          </p:cNvPr>
          <p:cNvSpPr txBox="1"/>
          <p:nvPr/>
        </p:nvSpPr>
        <p:spPr>
          <a:xfrm>
            <a:off x="2638655" y="743421"/>
            <a:ext cx="64629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No Harvest:    </a:t>
            </a:r>
            <a:r>
              <a:rPr lang="en-US" sz="2400" dirty="0"/>
              <a:t>Minimize on going operational costs</a:t>
            </a:r>
            <a:endParaRPr lang="en-US" sz="2400" b="1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89D0BD5-7A24-7949-83A3-8BECF4C58FEE}"/>
              </a:ext>
            </a:extLst>
          </p:cNvPr>
          <p:cNvSpPr txBox="1"/>
          <p:nvPr/>
        </p:nvSpPr>
        <p:spPr>
          <a:xfrm>
            <a:off x="2667000" y="1638300"/>
            <a:ext cx="4498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u="sng" dirty="0"/>
              <a:t>Net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5090744-F2B1-5648-BB27-670F85A28992}"/>
              </a:ext>
            </a:extLst>
          </p:cNvPr>
          <p:cNvSpPr txBox="1"/>
          <p:nvPr/>
        </p:nvSpPr>
        <p:spPr>
          <a:xfrm>
            <a:off x="8238113" y="1638300"/>
            <a:ext cx="5180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u="sng" dirty="0"/>
              <a:t>Cum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291AED3-C1DC-F940-9A39-80A7B5287E65}"/>
              </a:ext>
            </a:extLst>
          </p:cNvPr>
          <p:cNvSpPr txBox="1"/>
          <p:nvPr/>
        </p:nvSpPr>
        <p:spPr>
          <a:xfrm>
            <a:off x="3304133" y="5581650"/>
            <a:ext cx="44110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Note:  $521,228 in ARPA funds and $350,000 in Donations</a:t>
            </a:r>
          </a:p>
        </p:txBody>
      </p:sp>
      <p:graphicFrame>
        <p:nvGraphicFramePr>
          <p:cNvPr id="20" name="Chart 19">
            <a:extLst>
              <a:ext uri="{FF2B5EF4-FFF2-40B4-BE49-F238E27FC236}">
                <a16:creationId xmlns:a16="http://schemas.microsoft.com/office/drawing/2014/main" id="{5CE11B68-0988-F944-A5D9-765EB2016622}"/>
              </a:ext>
            </a:extLst>
          </p:cNvPr>
          <p:cNvGraphicFramePr>
            <a:graphicFrameLocks/>
          </p:cNvGraphicFramePr>
          <p:nvPr/>
        </p:nvGraphicFramePr>
        <p:xfrm>
          <a:off x="2638655" y="1638300"/>
          <a:ext cx="6327545" cy="34260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555582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A9DCE214-9CD4-6E4B-91A7-9D229D66DE0F}"/>
              </a:ext>
            </a:extLst>
          </p:cNvPr>
          <p:cNvSpPr txBox="1"/>
          <p:nvPr/>
        </p:nvSpPr>
        <p:spPr>
          <a:xfrm>
            <a:off x="5284355" y="1039091"/>
            <a:ext cx="1995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Financial Summary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8C023AB4-7ADF-1342-AAA8-E39B516FF8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679" y="3031966"/>
            <a:ext cx="1668124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00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7A9D693-79A1-2C4D-AD38-6300E9894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5CC94-7879-6048-9F82-6D0F56247495}" type="slidenum">
              <a:rPr lang="en-US" smtClean="0"/>
              <a:t>16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1F0C5D-801B-0149-B6A2-E5A627F7C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8/18/21b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F3E6F4E4-043A-DC4F-B1C6-BC1B932E7E26}"/>
              </a:ext>
            </a:extLst>
          </p:cNvPr>
          <p:cNvGraphicFramePr>
            <a:graphicFrameLocks noGrp="1"/>
          </p:cNvGraphicFramePr>
          <p:nvPr/>
        </p:nvGraphicFramePr>
        <p:xfrm>
          <a:off x="2400300" y="1471923"/>
          <a:ext cx="7759700" cy="44335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38688">
                  <a:extLst>
                    <a:ext uri="{9D8B030D-6E8A-4147-A177-3AD203B41FA5}">
                      <a16:colId xmlns:a16="http://schemas.microsoft.com/office/drawing/2014/main" val="4114375064"/>
                    </a:ext>
                  </a:extLst>
                </a:gridCol>
                <a:gridCol w="1505253">
                  <a:extLst>
                    <a:ext uri="{9D8B030D-6E8A-4147-A177-3AD203B41FA5}">
                      <a16:colId xmlns:a16="http://schemas.microsoft.com/office/drawing/2014/main" val="3384257510"/>
                    </a:ext>
                  </a:extLst>
                </a:gridCol>
                <a:gridCol w="1505253">
                  <a:extLst>
                    <a:ext uri="{9D8B030D-6E8A-4147-A177-3AD203B41FA5}">
                      <a16:colId xmlns:a16="http://schemas.microsoft.com/office/drawing/2014/main" val="2926102044"/>
                    </a:ext>
                  </a:extLst>
                </a:gridCol>
                <a:gridCol w="1505253">
                  <a:extLst>
                    <a:ext uri="{9D8B030D-6E8A-4147-A177-3AD203B41FA5}">
                      <a16:colId xmlns:a16="http://schemas.microsoft.com/office/drawing/2014/main" val="3825127496"/>
                    </a:ext>
                  </a:extLst>
                </a:gridCol>
                <a:gridCol w="1505253">
                  <a:extLst>
                    <a:ext uri="{9D8B030D-6E8A-4147-A177-3AD203B41FA5}">
                      <a16:colId xmlns:a16="http://schemas.microsoft.com/office/drawing/2014/main" val="3929860858"/>
                    </a:ext>
                  </a:extLst>
                </a:gridCol>
              </a:tblGrid>
              <a:tr h="3410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 Harvests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 Harvests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 Harvests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No Harvest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60052304"/>
                  </a:ext>
                </a:extLst>
              </a:tr>
              <a:tr h="170522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Total Net Revenue (including APRA / Donation adjustment &amp; Tax Levy)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$6,228,450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$6,238,167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$1,561,686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$1,030,000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50143171"/>
                  </a:ext>
                </a:extLst>
              </a:tr>
              <a:tr h="102313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Average Annual Operating Cost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(in 2021 dollars)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$72,641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$72,641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$53,611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$43,235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71484693"/>
                  </a:ext>
                </a:extLst>
              </a:tr>
              <a:tr h="68208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Peak Negative Cash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-($909,757)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Year 33 - 2054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-($900,039)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Year 33 - 2054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-($2,244,071)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Year 44 - 2065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-($2,042,240)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Year 44 - 2065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31215457"/>
                  </a:ext>
                </a:extLst>
              </a:tr>
              <a:tr h="68208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Cumulative Cash at year 44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$1,069,887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$1,079,605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-($2,244,071)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-($2,042,240)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684807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526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B4F83-DB21-45DF-6B78-9D39ADAB3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u="sng" dirty="0"/>
              <a:t>Our Work Ahead – Financial Planning</a:t>
            </a:r>
            <a:br>
              <a:rPr lang="en-US" sz="2800" u="sng" dirty="0"/>
            </a:br>
            <a:r>
              <a:rPr lang="en-US" sz="2800" u="sng" dirty="0"/>
              <a:t>August – October 2023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5F44F-B889-0AD7-940F-45A9ADDE1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Aft>
                <a:spcPts val="1200"/>
              </a:spcAft>
            </a:pPr>
            <a:r>
              <a:rPr lang="en-US" dirty="0"/>
              <a:t>Update Assumptions and Unknowns</a:t>
            </a:r>
          </a:p>
          <a:p>
            <a:pPr>
              <a:spcAft>
                <a:spcPts val="1200"/>
              </a:spcAft>
            </a:pPr>
            <a:r>
              <a:rPr lang="en-US" dirty="0"/>
              <a:t>Build - Review Scenarios and Sensitivity Analysis</a:t>
            </a:r>
          </a:p>
          <a:p>
            <a:pPr>
              <a:spcAft>
                <a:spcPts val="1200"/>
              </a:spcAft>
            </a:pPr>
            <a:r>
              <a:rPr lang="en-US" dirty="0"/>
              <a:t>Get Feedback from Community and Forest Management Committee</a:t>
            </a:r>
          </a:p>
          <a:p>
            <a:pPr>
              <a:spcAft>
                <a:spcPts val="1200"/>
              </a:spcAft>
            </a:pPr>
            <a:r>
              <a:rPr lang="en-US" dirty="0"/>
              <a:t>Present Recommendations to the Board on October 19th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dirty="0"/>
              <a:t>After October Board meeting we will dive into the other two deliverables</a:t>
            </a:r>
          </a:p>
          <a:p>
            <a:pPr marL="230187" indent="0">
              <a:buNone/>
            </a:pPr>
            <a:r>
              <a:rPr lang="en-US" sz="2000" dirty="0"/>
              <a:t>2) A Recommended sustainable operations management model: October 19</a:t>
            </a:r>
            <a:r>
              <a:rPr lang="en-US" sz="2000" baseline="30000" dirty="0"/>
              <a:t>th</a:t>
            </a:r>
            <a:r>
              <a:rPr lang="en-US" sz="2000" dirty="0"/>
              <a:t> Board Meeting: </a:t>
            </a:r>
            <a:r>
              <a:rPr lang="en-US" sz="2000" i="1" dirty="0"/>
              <a:t>December 21</a:t>
            </a:r>
            <a:r>
              <a:rPr lang="en-US" sz="2000" i="1" baseline="30000" dirty="0"/>
              <a:t>st</a:t>
            </a:r>
            <a:r>
              <a:rPr lang="en-US" sz="2000" i="1" dirty="0"/>
              <a:t> Board Meeting  </a:t>
            </a:r>
            <a:endParaRPr lang="en-US" sz="2000" dirty="0"/>
          </a:p>
          <a:p>
            <a:pPr marL="230187" indent="0">
              <a:buNone/>
            </a:pPr>
            <a:r>
              <a:rPr lang="en-US" sz="2000" dirty="0"/>
              <a:t>3)  A Recommend governance model that is aligned with the management model:  </a:t>
            </a:r>
            <a:r>
              <a:rPr lang="en-US" sz="2000" i="1" dirty="0"/>
              <a:t>January 18th Board Meeting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6D3827-ED78-C489-0E71-D120AD81F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5CC94-7879-6048-9F82-6D0F5624749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7417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F6408-C905-2040-A9C2-C70B96E68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00000"/>
              </a:lnSpc>
              <a:spcBef>
                <a:spcPts val="1200"/>
              </a:spcBef>
            </a:pPr>
            <a:br>
              <a:rPr lang="en-US" sz="2400" b="1" u="sng" dirty="0"/>
            </a:br>
            <a:r>
              <a:rPr lang="en-US" sz="2400" b="1" u="sng" dirty="0"/>
              <a:t>Our Work Ahead- Financial Planning</a:t>
            </a:r>
            <a:br>
              <a:rPr lang="en-US" sz="2400" b="1" u="sng" dirty="0"/>
            </a:br>
            <a:r>
              <a:rPr lang="en-US" sz="2400" b="1" u="sng" dirty="0"/>
              <a:t>Assumptions &amp; Unknowns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D140F8-59FE-334E-8202-C38B3749E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5CC94-7879-6048-9F82-6D0F56247495}" type="slidenum">
              <a:rPr lang="en-US" smtClean="0"/>
              <a:t>18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09F5B40-5104-C73B-A5C6-5D9FB851C035}"/>
              </a:ext>
            </a:extLst>
          </p:cNvPr>
          <p:cNvSpPr txBox="1">
            <a:spLocks/>
          </p:cNvSpPr>
          <p:nvPr/>
        </p:nvSpPr>
        <p:spPr>
          <a:xfrm>
            <a:off x="838200" y="1999488"/>
            <a:ext cx="10878311" cy="4721987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200" b="1" dirty="0"/>
              <a:t>One-Time Infrastructure Improvements</a:t>
            </a:r>
            <a:r>
              <a:rPr lang="en-US" sz="7200" dirty="0"/>
              <a:t>:  We will do as much as ARPA funds allow.  Net $0 as it relates to the financial plan..</a:t>
            </a:r>
          </a:p>
          <a:p>
            <a:pPr>
              <a:spcBef>
                <a:spcPts val="1600"/>
              </a:spcBef>
            </a:pPr>
            <a:r>
              <a:rPr lang="en-US" sz="7200" b="1" dirty="0"/>
              <a:t>Ongoing Operations: </a:t>
            </a:r>
          </a:p>
          <a:p>
            <a:pPr marL="0" indent="0">
              <a:spcBef>
                <a:spcPts val="1600"/>
              </a:spcBef>
              <a:buNone/>
            </a:pPr>
            <a:r>
              <a:rPr lang="en-US" sz="7200" b="1" dirty="0"/>
              <a:t>     Timber Volume:</a:t>
            </a:r>
          </a:p>
          <a:p>
            <a:pPr lvl="1">
              <a:spcBef>
                <a:spcPts val="1600"/>
              </a:spcBef>
            </a:pPr>
            <a:r>
              <a:rPr lang="en-US" sz="7200" dirty="0"/>
              <a:t>There is a new growth and yield model that projects the volume of timber.  There is no cable logging. How does the new volume compare to the previous model – is there much of a difference?  </a:t>
            </a:r>
          </a:p>
          <a:p>
            <a:pPr lvl="1">
              <a:spcBef>
                <a:spcPts val="1600"/>
              </a:spcBef>
            </a:pPr>
            <a:r>
              <a:rPr lang="en-US" sz="7200" dirty="0"/>
              <a:t>Will there be logging in the source water protection area?  How does that affect volume? –</a:t>
            </a:r>
          </a:p>
          <a:p>
            <a:pPr marL="0" indent="0">
              <a:spcBef>
                <a:spcPts val="1600"/>
              </a:spcBef>
              <a:buNone/>
            </a:pPr>
            <a:r>
              <a:rPr lang="en-US" sz="7600" dirty="0"/>
              <a:t>      </a:t>
            </a:r>
            <a:r>
              <a:rPr lang="en-US" sz="8000" b="1" dirty="0"/>
              <a:t>Timber Pricing:</a:t>
            </a:r>
            <a:endParaRPr lang="en-US" sz="7600" dirty="0"/>
          </a:p>
          <a:p>
            <a:pPr lvl="1">
              <a:spcBef>
                <a:spcPts val="1600"/>
              </a:spcBef>
            </a:pPr>
            <a:r>
              <a:rPr lang="en-US" sz="7200" dirty="0"/>
              <a:t>Timber will be sold as stumpage (lower price than individual logs).   Pricing will </a:t>
            </a:r>
            <a:r>
              <a:rPr lang="en-US" sz="7200" dirty="0" err="1"/>
              <a:t>fluxuate</a:t>
            </a:r>
            <a:r>
              <a:rPr lang="en-US" sz="7200" dirty="0"/>
              <a:t> around a mean.  How do we forecast pricing?</a:t>
            </a:r>
          </a:p>
          <a:p>
            <a:pPr lvl="1">
              <a:spcBef>
                <a:spcPts val="1600"/>
              </a:spcBef>
            </a:pPr>
            <a:r>
              <a:rPr lang="en-US" sz="7200" dirty="0"/>
              <a:t>ARPA money cannot be used to offset logging costs.</a:t>
            </a:r>
          </a:p>
          <a:p>
            <a:pPr marL="0" indent="0">
              <a:spcBef>
                <a:spcPts val="1600"/>
              </a:spcBef>
              <a:buNone/>
            </a:pPr>
            <a:r>
              <a:rPr lang="en-US" sz="7200" b="1" dirty="0"/>
              <a:t>      Sustaining Operations Elements:</a:t>
            </a:r>
            <a:endParaRPr lang="en-US" sz="7200" dirty="0"/>
          </a:p>
          <a:p>
            <a:pPr lvl="1">
              <a:spcBef>
                <a:spcPts val="1600"/>
              </a:spcBef>
            </a:pPr>
            <a:r>
              <a:rPr lang="en-US" sz="7200" dirty="0"/>
              <a:t>Are the line items comprehensive?   What are more realistic cost estimates.  What inflation factor should be we used?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0044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F6408-C905-2040-A9C2-C70B96E68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00000"/>
              </a:lnSpc>
              <a:spcBef>
                <a:spcPts val="1200"/>
              </a:spcBef>
            </a:pPr>
            <a:br>
              <a:rPr lang="en-US" sz="2400" b="1" u="sng" dirty="0"/>
            </a:br>
            <a:r>
              <a:rPr lang="en-US" sz="2400" b="1" u="sng" dirty="0"/>
              <a:t>Our Work Ahead- Financial Planning</a:t>
            </a:r>
            <a:br>
              <a:rPr lang="en-US" sz="2400" b="1" u="sng" dirty="0"/>
            </a:br>
            <a:r>
              <a:rPr lang="en-US" sz="2400" b="1" u="sng" dirty="0"/>
              <a:t>Scenarios and Sensitivity Analysis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D140F8-59FE-334E-8202-C38B3749E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5CC94-7879-6048-9F82-6D0F56247495}" type="slidenum">
              <a:rPr lang="en-US" smtClean="0"/>
              <a:t>19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09F5B40-5104-C73B-A5C6-5D9FB851C035}"/>
              </a:ext>
            </a:extLst>
          </p:cNvPr>
          <p:cNvSpPr txBox="1">
            <a:spLocks/>
          </p:cNvSpPr>
          <p:nvPr/>
        </p:nvSpPr>
        <p:spPr>
          <a:xfrm>
            <a:off x="838200" y="1999488"/>
            <a:ext cx="10878311" cy="4721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Bef>
                <a:spcPts val="1600"/>
              </a:spcBef>
            </a:pPr>
            <a:r>
              <a:rPr lang="en-US" sz="3400" dirty="0"/>
              <a:t>What are the scenarios in regards to logging / no logging?</a:t>
            </a:r>
          </a:p>
          <a:p>
            <a:pPr lvl="1">
              <a:spcBef>
                <a:spcPts val="1600"/>
              </a:spcBef>
            </a:pPr>
            <a:r>
              <a:rPr lang="en-US" sz="3400" dirty="0"/>
              <a:t>What are alternative revenue streams -- stewardship funding (donations), grants, tax levy, rate increases?</a:t>
            </a:r>
          </a:p>
          <a:p>
            <a:pPr lvl="1">
              <a:spcBef>
                <a:spcPts val="1600"/>
              </a:spcBef>
            </a:pPr>
            <a:r>
              <a:rPr lang="en-US" sz="3400" dirty="0"/>
              <a:t>How to engage the community and incorporate their feedback?</a:t>
            </a:r>
          </a:p>
          <a:p>
            <a:pPr marL="0" indent="0">
              <a:spcBef>
                <a:spcPts val="1600"/>
              </a:spcBef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077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7E2D6-78F7-4C49-A35E-B0FE653D28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39318"/>
            <a:ext cx="9144000" cy="615706"/>
          </a:xfrm>
        </p:spPr>
        <p:txBody>
          <a:bodyPr>
            <a:normAutofit/>
          </a:bodyPr>
          <a:lstStyle/>
          <a:p>
            <a:r>
              <a:rPr lang="en-US" sz="2800" b="1" u="sng" dirty="0"/>
              <a:t>Introductions &amp; Scope of Work</a:t>
            </a:r>
            <a:r>
              <a:rPr lang="en-US" sz="2400" b="1" u="sng" dirty="0"/>
              <a:t> </a:t>
            </a:r>
            <a:r>
              <a:rPr lang="en-US" sz="2400" b="1" dirty="0"/>
              <a:t>         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4CAC98-64A2-D444-AAAC-CC022C8AB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5CC94-7879-6048-9F82-6D0F56247495}" type="slidenum">
              <a:rPr lang="en-US" smtClean="0"/>
              <a:t>2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5413425-CA1F-5242-BBE4-BCC8EBD1BD40}"/>
              </a:ext>
            </a:extLst>
          </p:cNvPr>
          <p:cNvSpPr txBox="1"/>
          <p:nvPr/>
        </p:nvSpPr>
        <p:spPr>
          <a:xfrm>
            <a:off x="1480931" y="1759226"/>
            <a:ext cx="8882269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Who everyone is?  </a:t>
            </a:r>
            <a:r>
              <a:rPr lang="en-US" sz="2400" dirty="0"/>
              <a:t>Rick Gardner, Clark Binkley, Casey Short, Mike </a:t>
            </a:r>
            <a:r>
              <a:rPr lang="en-US" sz="2400" dirty="0" err="1"/>
              <a:t>Wodtke</a:t>
            </a:r>
            <a:r>
              <a:rPr lang="en-US" sz="2400" dirty="0"/>
              <a:t>, Beth Morey, Ben Hayes, Bill Campbell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Scope of Work Deliverables:</a:t>
            </a:r>
          </a:p>
          <a:p>
            <a:endParaRPr lang="en-US" sz="2400" b="1" dirty="0"/>
          </a:p>
          <a:p>
            <a:pPr marL="458787"/>
            <a:r>
              <a:rPr lang="en-US" sz="2400" dirty="0"/>
              <a:t>1) A Recommended long range financial plan, building upon the work done in August 2021:  </a:t>
            </a:r>
            <a:r>
              <a:rPr lang="en-US" sz="2400" i="1" dirty="0"/>
              <a:t>October 19</a:t>
            </a:r>
            <a:r>
              <a:rPr lang="en-US" sz="2400" i="1" baseline="30000" dirty="0"/>
              <a:t>th</a:t>
            </a:r>
            <a:r>
              <a:rPr lang="en-US" sz="2400" i="1" dirty="0"/>
              <a:t> Board Meeting</a:t>
            </a:r>
          </a:p>
          <a:p>
            <a:pPr marL="857250" indent="-398463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458787"/>
            <a:r>
              <a:rPr lang="en-US" sz="2400" dirty="0"/>
              <a:t>2) A Recommended sustainable operations management model: October 19</a:t>
            </a:r>
            <a:r>
              <a:rPr lang="en-US" sz="2400" baseline="30000" dirty="0"/>
              <a:t>th</a:t>
            </a:r>
            <a:r>
              <a:rPr lang="en-US" sz="2400" dirty="0"/>
              <a:t> Board Meeting: </a:t>
            </a:r>
            <a:r>
              <a:rPr lang="en-US" sz="2400" i="1" dirty="0"/>
              <a:t>December 21</a:t>
            </a:r>
            <a:r>
              <a:rPr lang="en-US" sz="2400" i="1" baseline="30000" dirty="0"/>
              <a:t>st</a:t>
            </a:r>
            <a:r>
              <a:rPr lang="en-US" sz="2400" i="1" dirty="0"/>
              <a:t> Board Meeting  </a:t>
            </a:r>
          </a:p>
          <a:p>
            <a:pPr marL="458787"/>
            <a:endParaRPr lang="en-US" sz="2400" dirty="0"/>
          </a:p>
          <a:p>
            <a:pPr marL="458787"/>
            <a:r>
              <a:rPr lang="en-US" sz="2400" dirty="0"/>
              <a:t>3)  A Recommend governance model that is aligned with the management model:  </a:t>
            </a:r>
            <a:r>
              <a:rPr lang="en-US" sz="2400" i="1" dirty="0"/>
              <a:t>January 18th Board Meeting </a:t>
            </a:r>
          </a:p>
        </p:txBody>
      </p:sp>
      <p:sp>
        <p:nvSpPr>
          <p:cNvPr id="5" name="Teardrop 4">
            <a:extLst>
              <a:ext uri="{FF2B5EF4-FFF2-40B4-BE49-F238E27FC236}">
                <a16:creationId xmlns:a16="http://schemas.microsoft.com/office/drawing/2014/main" id="{E2A0E48B-77EB-07B2-C047-946D4D0DD246}"/>
              </a:ext>
            </a:extLst>
          </p:cNvPr>
          <p:cNvSpPr/>
          <p:nvPr/>
        </p:nvSpPr>
        <p:spPr>
          <a:xfrm rot="12538902">
            <a:off x="10455345" y="2868490"/>
            <a:ext cx="1023512" cy="1477793"/>
          </a:xfrm>
          <a:prstGeom prst="teardrop">
            <a:avLst>
              <a:gd name="adj" fmla="val 132911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B825C8F-0B7E-A8A1-7D1A-9C147AD0E19D}"/>
              </a:ext>
            </a:extLst>
          </p:cNvPr>
          <p:cNvSpPr txBox="1"/>
          <p:nvPr/>
        </p:nvSpPr>
        <p:spPr>
          <a:xfrm>
            <a:off x="10462142" y="3430525"/>
            <a:ext cx="9237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Today’s </a:t>
            </a:r>
          </a:p>
          <a:p>
            <a:pPr algn="ctr"/>
            <a:r>
              <a:rPr lang="en-US" dirty="0"/>
              <a:t>Focus</a:t>
            </a:r>
          </a:p>
        </p:txBody>
      </p:sp>
    </p:spTree>
    <p:extLst>
      <p:ext uri="{BB962C8B-B14F-4D97-AF65-F5344CB8AC3E}">
        <p14:creationId xmlns:p14="http://schemas.microsoft.com/office/powerpoint/2010/main" val="17371878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E39004-E930-7C60-7AF6-C1173DE44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u="sng" dirty="0"/>
              <a:t>“Assumptions” Work to do before modeling scenarios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AFFC34-DAA9-BD45-91E1-42DCF26657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spcBef>
                <a:spcPts val="1600"/>
              </a:spcBef>
              <a:spcAft>
                <a:spcPts val="1800"/>
              </a:spcAft>
            </a:pPr>
            <a:r>
              <a:rPr lang="en-US" dirty="0"/>
              <a:t>Add discount variable in model to address catastrophic conditions: &lt;&lt;Ben&gt;&gt;</a:t>
            </a:r>
          </a:p>
          <a:p>
            <a:pPr>
              <a:spcBef>
                <a:spcPts val="1600"/>
              </a:spcBef>
              <a:spcAft>
                <a:spcPts val="1800"/>
              </a:spcAft>
            </a:pPr>
            <a:r>
              <a:rPr lang="en-US" dirty="0"/>
              <a:t>Confirm assumptions in FPS model report that drive timber volume: &lt;&lt;David D &amp; Ben H&gt;&gt;</a:t>
            </a:r>
          </a:p>
          <a:p>
            <a:pPr>
              <a:spcBef>
                <a:spcPts val="1600"/>
              </a:spcBef>
              <a:spcAft>
                <a:spcPts val="1800"/>
              </a:spcAft>
            </a:pPr>
            <a:r>
              <a:rPr lang="en-US" dirty="0"/>
              <a:t>Confirm stumpage pricing: &lt;&lt;Doug C &amp; Ben H&gt;&gt;</a:t>
            </a:r>
          </a:p>
          <a:p>
            <a:pPr>
              <a:spcBef>
                <a:spcPts val="1600"/>
              </a:spcBef>
              <a:spcAft>
                <a:spcPts val="1800"/>
              </a:spcAft>
            </a:pPr>
            <a:r>
              <a:rPr lang="en-US" dirty="0"/>
              <a:t>Confirm operational line items, timing &amp; and cost estimates:  &lt;&lt;Bill C &amp; Mike A&gt;&gt;</a:t>
            </a:r>
          </a:p>
          <a:p>
            <a:pPr>
              <a:spcBef>
                <a:spcPts val="1600"/>
              </a:spcBef>
              <a:spcAft>
                <a:spcPts val="1800"/>
              </a:spcAft>
            </a:pPr>
            <a:r>
              <a:rPr lang="en-US" dirty="0"/>
              <a:t>Confirm inflation factor of costs:  &lt;&lt;Beth M &amp; Mike W&gt;&gt;</a:t>
            </a:r>
          </a:p>
          <a:p>
            <a:pPr>
              <a:spcBef>
                <a:spcPts val="1600"/>
              </a:spcBef>
              <a:spcAft>
                <a:spcPts val="1800"/>
              </a:spcAft>
            </a:pPr>
            <a:r>
              <a:rPr lang="en-US" dirty="0"/>
              <a:t>Proposed Scenarios – with and without logging. &lt;&lt;Rick G, Beth M &amp; Bill C&gt;&gt;</a:t>
            </a:r>
          </a:p>
          <a:p>
            <a:pPr>
              <a:spcBef>
                <a:spcPts val="1600"/>
              </a:spcBef>
              <a:spcAft>
                <a:spcPts val="1800"/>
              </a:spcAft>
            </a:pPr>
            <a:r>
              <a:rPr lang="en-US" dirty="0"/>
              <a:t>Determine options for levies (cap &amp; duration)  &lt;&lt;Casey S&gt;&gt;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5E86D3-B3E2-2798-8C36-0B2D8EEF5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5CC94-7879-6048-9F82-6D0F5624749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6893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F6408-C905-2040-A9C2-C70B96E68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  <a:spcBef>
                <a:spcPts val="1200"/>
              </a:spcBef>
            </a:pPr>
            <a:br>
              <a:rPr lang="en-US" sz="2400" b="1" u="sng" dirty="0"/>
            </a:br>
            <a:r>
              <a:rPr lang="en-US" sz="2400" b="1" u="sng" dirty="0"/>
              <a:t>Meeting Schedule &amp; Objectives</a:t>
            </a:r>
            <a:br>
              <a:rPr lang="en-US" sz="2400" b="1" u="sng" dirty="0"/>
            </a:br>
            <a:br>
              <a:rPr lang="en-US" sz="2400" b="1" u="sng" dirty="0"/>
            </a:br>
            <a:endParaRPr lang="en-US" sz="2400" b="1" u="sng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D140F8-59FE-334E-8202-C38B3749E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5CC94-7879-6048-9F82-6D0F56247495}" type="slidenum">
              <a:rPr lang="en-US" smtClean="0"/>
              <a:t>21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57A0C98-EA5D-AA53-38F3-3ACF563B48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7401"/>
            <a:ext cx="10515600" cy="4351338"/>
          </a:xfrm>
        </p:spPr>
        <p:txBody>
          <a:bodyPr>
            <a:normAutofit lnSpcReduction="10000"/>
          </a:bodyPr>
          <a:lstStyle/>
          <a:p>
            <a:pPr>
              <a:spcAft>
                <a:spcPts val="1200"/>
              </a:spcAft>
            </a:pPr>
            <a:r>
              <a:rPr lang="en-US" dirty="0"/>
              <a:t>Meeting 2.  – Bring back refined / confirmed assumptions &amp; identify logging scenarios. </a:t>
            </a:r>
            <a:r>
              <a:rPr lang="en-US" dirty="0">
                <a:solidFill>
                  <a:srgbClr val="FF0000"/>
                </a:solidFill>
              </a:rPr>
              <a:t>&lt;&lt;week of August 21</a:t>
            </a:r>
            <a:r>
              <a:rPr lang="en-US" baseline="30000" dirty="0">
                <a:solidFill>
                  <a:srgbClr val="FF0000"/>
                </a:solidFill>
              </a:rPr>
              <a:t>st</a:t>
            </a:r>
            <a:r>
              <a:rPr lang="en-US" dirty="0">
                <a:solidFill>
                  <a:srgbClr val="FF0000"/>
                </a:solidFill>
              </a:rPr>
              <a:t>?&gt;&gt;</a:t>
            </a:r>
            <a:endParaRPr lang="en-US" dirty="0"/>
          </a:p>
          <a:p>
            <a:pPr>
              <a:spcAft>
                <a:spcPts val="1200"/>
              </a:spcAft>
            </a:pPr>
            <a:r>
              <a:rPr lang="en-US" dirty="0"/>
              <a:t>Meeting 3. – Bring back confirmed logging scenario and identify alternative revenue sources. </a:t>
            </a:r>
            <a:r>
              <a:rPr lang="en-US" dirty="0">
                <a:solidFill>
                  <a:srgbClr val="FF0000"/>
                </a:solidFill>
              </a:rPr>
              <a:t>&lt;&lt;week of September 4</a:t>
            </a:r>
            <a:r>
              <a:rPr lang="en-US" baseline="30000" dirty="0">
                <a:solidFill>
                  <a:srgbClr val="FF0000"/>
                </a:solidFill>
              </a:rPr>
              <a:t>th</a:t>
            </a:r>
            <a:r>
              <a:rPr lang="en-US" dirty="0">
                <a:solidFill>
                  <a:srgbClr val="FF0000"/>
                </a:solidFill>
              </a:rPr>
              <a:t>?&gt;&gt;</a:t>
            </a:r>
          </a:p>
          <a:p>
            <a:pPr>
              <a:spcAft>
                <a:spcPts val="1200"/>
              </a:spcAft>
            </a:pPr>
            <a:r>
              <a:rPr lang="en-US" dirty="0"/>
              <a:t>Meeting 4. – Finalize scenarios and sensitivity analysis.  Prepare for Forest Management Committee and Community Outreach. </a:t>
            </a:r>
            <a:r>
              <a:rPr lang="en-US" dirty="0">
                <a:solidFill>
                  <a:srgbClr val="FF0000"/>
                </a:solidFill>
              </a:rPr>
              <a:t>&lt;&lt;week of September 18</a:t>
            </a:r>
            <a:r>
              <a:rPr lang="en-US" baseline="30000" dirty="0">
                <a:solidFill>
                  <a:srgbClr val="FF0000"/>
                </a:solidFill>
              </a:rPr>
              <a:t>th</a:t>
            </a:r>
            <a:r>
              <a:rPr lang="en-US" dirty="0">
                <a:solidFill>
                  <a:srgbClr val="FF0000"/>
                </a:solidFill>
              </a:rPr>
              <a:t>?&gt;&gt;</a:t>
            </a:r>
            <a:endParaRPr lang="en-US" dirty="0"/>
          </a:p>
          <a:p>
            <a:pPr>
              <a:spcAft>
                <a:spcPts val="1200"/>
              </a:spcAft>
            </a:pPr>
            <a:r>
              <a:rPr lang="en-US" dirty="0"/>
              <a:t>Meeting 5 – Incorporate feedback and finalize recommendation to Board. </a:t>
            </a:r>
            <a:r>
              <a:rPr lang="en-US" dirty="0">
                <a:solidFill>
                  <a:srgbClr val="FF0000"/>
                </a:solidFill>
              </a:rPr>
              <a:t>&lt;&lt;week of October 2nd?&gt;&gt;</a:t>
            </a:r>
          </a:p>
          <a:p>
            <a:pPr>
              <a:spcAft>
                <a:spcPts val="1200"/>
              </a:spcAft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EE031-2ABC-59F6-1693-66D4CAF1DBDF}"/>
              </a:ext>
            </a:extLst>
          </p:cNvPr>
          <p:cNvSpPr txBox="1"/>
          <p:nvPr/>
        </p:nvSpPr>
        <p:spPr>
          <a:xfrm>
            <a:off x="670560" y="5870935"/>
            <a:ext cx="97514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Next Meeting Date:  Thursday August 24</a:t>
            </a:r>
            <a:r>
              <a:rPr lang="en-US" sz="2800" b="1" baseline="30000" dirty="0"/>
              <a:t>th</a:t>
            </a:r>
            <a:r>
              <a:rPr lang="en-US" sz="2800" b="1" dirty="0"/>
              <a:t> 8:30 – 10:30 via Zoom</a:t>
            </a:r>
          </a:p>
        </p:txBody>
      </p:sp>
    </p:spTree>
    <p:extLst>
      <p:ext uri="{BB962C8B-B14F-4D97-AF65-F5344CB8AC3E}">
        <p14:creationId xmlns:p14="http://schemas.microsoft.com/office/powerpoint/2010/main" val="3956114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B4F83-DB21-45DF-6B78-9D39ADAB3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u="sng" dirty="0"/>
              <a:t>Previous Financial Planning </a:t>
            </a:r>
            <a:br>
              <a:rPr lang="en-US" sz="2800" u="sng" dirty="0"/>
            </a:br>
            <a:r>
              <a:rPr lang="en-US" sz="2800" u="sng" dirty="0"/>
              <a:t>Spring / Summer 2021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5F44F-B889-0AD7-940F-45A9ADDE1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Forest Purchase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Timber Pricing and Revenue</a:t>
            </a:r>
          </a:p>
          <a:p>
            <a:endParaRPr lang="en-US" dirty="0"/>
          </a:p>
          <a:p>
            <a:r>
              <a:rPr lang="en-US" dirty="0"/>
              <a:t>Cost Factors</a:t>
            </a:r>
          </a:p>
          <a:p>
            <a:endParaRPr lang="en-US" dirty="0"/>
          </a:p>
          <a:p>
            <a:r>
              <a:rPr lang="en-US" dirty="0"/>
              <a:t>Cash Flows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6D3827-ED78-C489-0E71-D120AD81F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5CC94-7879-6048-9F82-6D0F5624749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906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F6408-C905-2040-A9C2-C70B96E68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2560"/>
            <a:ext cx="10515600" cy="1325563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  <a:spcBef>
                <a:spcPts val="1200"/>
              </a:spcBef>
            </a:pPr>
            <a:r>
              <a:rPr lang="en-US" sz="2400" dirty="0"/>
              <a:t>Previous Financial Planning</a:t>
            </a:r>
            <a:br>
              <a:rPr lang="en-US" sz="2400" b="1" u="sng" dirty="0"/>
            </a:br>
            <a:r>
              <a:rPr lang="en-US" sz="2400" b="1" u="sng" dirty="0"/>
              <a:t>Forest Purchase (Dollars in 000’s)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232CB-F064-0343-9327-D030A23AFC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89652"/>
            <a:ext cx="11567615" cy="4820478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 Purchase Price:                                                </a:t>
            </a:r>
            <a:r>
              <a:rPr lang="en-US" sz="2600" dirty="0"/>
              <a:t>$ 5,350                                                $ 4,710</a:t>
            </a:r>
          </a:p>
          <a:p>
            <a:pPr>
              <a:spcBef>
                <a:spcPts val="1600"/>
              </a:spcBef>
            </a:pPr>
            <a:r>
              <a:rPr lang="en-US" dirty="0"/>
              <a:t>Funding:                                </a:t>
            </a:r>
          </a:p>
          <a:p>
            <a:pPr marL="0" indent="0">
              <a:spcBef>
                <a:spcPts val="1600"/>
              </a:spcBef>
              <a:buNone/>
            </a:pPr>
            <a:r>
              <a:rPr lang="en-US" dirty="0"/>
              <a:t>     -  FLP Grant                                                        </a:t>
            </a:r>
            <a:r>
              <a:rPr lang="en-US" sz="2600" dirty="0"/>
              <a:t>$ 3,500                                               $ 3,500                                                    </a:t>
            </a:r>
          </a:p>
          <a:p>
            <a:pPr marL="0" indent="0">
              <a:buNone/>
            </a:pPr>
            <a:r>
              <a:rPr lang="en-US" dirty="0"/>
              <a:t>     -  Clatsop </a:t>
            </a:r>
            <a:r>
              <a:rPr lang="en-US" sz="2600" dirty="0"/>
              <a:t>County                                                          250                                                      250</a:t>
            </a:r>
          </a:p>
          <a:p>
            <a:pPr marL="0" indent="0">
              <a:buNone/>
            </a:pPr>
            <a:r>
              <a:rPr lang="en-US" dirty="0"/>
              <a:t>     -   ARPA*</a:t>
            </a:r>
            <a:r>
              <a:rPr lang="en-US" baseline="30000" dirty="0"/>
              <a:t>                                                                                                </a:t>
            </a:r>
            <a:r>
              <a:rPr lang="en-US" sz="2600" dirty="0"/>
              <a:t>1,100                                                     960 </a:t>
            </a:r>
            <a:endParaRPr lang="en-US" sz="2600" baseline="30000" dirty="0"/>
          </a:p>
          <a:p>
            <a:pPr marL="0" indent="0">
              <a:buNone/>
            </a:pPr>
            <a:r>
              <a:rPr lang="en-US" baseline="30000" dirty="0"/>
              <a:t>        </a:t>
            </a:r>
            <a:r>
              <a:rPr lang="en-US" dirty="0"/>
              <a:t>-  Private Donations                                                </a:t>
            </a:r>
            <a:r>
              <a:rPr lang="en-US" sz="2600" dirty="0"/>
              <a:t>500                                                       -</a:t>
            </a:r>
            <a:r>
              <a:rPr lang="en-US" sz="2600" baseline="30000" dirty="0"/>
              <a:t>   </a:t>
            </a:r>
          </a:p>
          <a:p>
            <a:pPr marL="0" indent="0">
              <a:buNone/>
            </a:pPr>
            <a:endParaRPr lang="en-US" sz="2600" baseline="30000" dirty="0"/>
          </a:p>
          <a:p>
            <a:r>
              <a:rPr lang="en-US" sz="3400" baseline="30000" dirty="0"/>
              <a:t> </a:t>
            </a:r>
            <a:r>
              <a:rPr lang="en-US" sz="2900" dirty="0"/>
              <a:t>Balance Funds Remaining                                                                          </a:t>
            </a:r>
          </a:p>
          <a:p>
            <a:pPr marL="0" indent="0">
              <a:buNone/>
            </a:pPr>
            <a:r>
              <a:rPr lang="en-US" sz="2900" dirty="0"/>
              <a:t>      - ARPA*                                                                   900                                            1,040</a:t>
            </a:r>
          </a:p>
          <a:p>
            <a:pPr marL="0" indent="0">
              <a:buNone/>
            </a:pPr>
            <a:r>
              <a:rPr lang="en-US" sz="2900" dirty="0"/>
              <a:t>      - Other                                                                         -                                                424                                        </a:t>
            </a:r>
          </a:p>
          <a:p>
            <a:endParaRPr lang="en-US" dirty="0"/>
          </a:p>
          <a:p>
            <a:r>
              <a:rPr lang="en-US" dirty="0"/>
              <a:t>* 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 Funds are Federal ARPA ($ 2M)  – to be committed by 12/31/2024 &amp; spent by 12/31/2026.</a:t>
            </a:r>
          </a:p>
          <a:p>
            <a:pPr marL="457200" lvl="1" indent="0">
              <a:buNone/>
            </a:pPr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640B0-DC1C-F546-99BD-0F68EB5BD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5CC94-7879-6048-9F82-6D0F56247495}" type="slidenum">
              <a:rPr lang="en-US" smtClean="0"/>
              <a:t>4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95C6C8-F1AE-2694-A60E-C5245B748864}"/>
              </a:ext>
            </a:extLst>
          </p:cNvPr>
          <p:cNvSpPr txBox="1"/>
          <p:nvPr/>
        </p:nvSpPr>
        <p:spPr>
          <a:xfrm>
            <a:off x="5287619" y="1192698"/>
            <a:ext cx="43290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August 2021                                             Actual</a:t>
            </a:r>
          </a:p>
        </p:txBody>
      </p:sp>
    </p:spTree>
    <p:extLst>
      <p:ext uri="{BB962C8B-B14F-4D97-AF65-F5344CB8AC3E}">
        <p14:creationId xmlns:p14="http://schemas.microsoft.com/office/powerpoint/2010/main" val="578573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F6408-C905-2040-A9C2-C70B96E68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00000"/>
              </a:lnSpc>
              <a:spcBef>
                <a:spcPts val="1200"/>
              </a:spcBef>
            </a:pPr>
            <a:r>
              <a:rPr lang="en-US" sz="2400" u="sng" dirty="0"/>
              <a:t>Previous Financial Planning</a:t>
            </a:r>
            <a:br>
              <a:rPr lang="en-US" sz="2400" b="1" u="sng" dirty="0"/>
            </a:br>
            <a:r>
              <a:rPr lang="en-US" sz="2400" b="1" u="sng" dirty="0"/>
              <a:t>Forest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232CB-F064-0343-9327-D030A23AFC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076297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00000"/>
              </a:lnSpc>
              <a:spcBef>
                <a:spcPts val="2200"/>
              </a:spcBef>
              <a:buNone/>
            </a:pPr>
            <a:r>
              <a:rPr lang="en-US" sz="2000" dirty="0"/>
              <a:t>Revenue:</a:t>
            </a:r>
            <a:endParaRPr lang="en-US" sz="1600" dirty="0"/>
          </a:p>
          <a:p>
            <a:pPr lvl="1">
              <a:lnSpc>
                <a:spcPct val="100000"/>
              </a:lnSpc>
              <a:spcBef>
                <a:spcPts val="2200"/>
              </a:spcBef>
            </a:pPr>
            <a:r>
              <a:rPr lang="en-US" sz="1600" dirty="0"/>
              <a:t>$900,000 ARPA funds ( balance of $ 2M Oregon Legislature funding) applied to offset One-Time Expenses and </a:t>
            </a:r>
            <a:r>
              <a:rPr lang="en-US" sz="1600" strike="sngStrike" dirty="0">
                <a:solidFill>
                  <a:srgbClr val="FF0000"/>
                </a:solidFill>
              </a:rPr>
              <a:t>Logging Costs for 1</a:t>
            </a:r>
            <a:r>
              <a:rPr lang="en-US" sz="1600" strike="sngStrike" baseline="30000" dirty="0">
                <a:solidFill>
                  <a:srgbClr val="FF0000"/>
                </a:solidFill>
              </a:rPr>
              <a:t>st</a:t>
            </a:r>
            <a:r>
              <a:rPr lang="en-US" sz="1600" strike="sngStrike" dirty="0">
                <a:solidFill>
                  <a:srgbClr val="FF0000"/>
                </a:solidFill>
              </a:rPr>
              <a:t> Harvest</a:t>
            </a:r>
          </a:p>
          <a:p>
            <a:pPr lvl="1">
              <a:lnSpc>
                <a:spcPct val="100000"/>
              </a:lnSpc>
              <a:spcBef>
                <a:spcPts val="2200"/>
              </a:spcBef>
            </a:pPr>
            <a:r>
              <a:rPr lang="en-US" sz="1600" dirty="0"/>
              <a:t>Timber Harvest Revenue:  Base pricing set using Log Line data &amp; escalates at 2 % per year</a:t>
            </a:r>
          </a:p>
          <a:p>
            <a:pPr lvl="1">
              <a:lnSpc>
                <a:spcPct val="100000"/>
              </a:lnSpc>
              <a:spcBef>
                <a:spcPts val="2200"/>
              </a:spcBef>
            </a:pPr>
            <a:r>
              <a:rPr lang="en-US" sz="1600" dirty="0"/>
              <a:t>Some level of  private donations. (Varies by scenario)</a:t>
            </a:r>
          </a:p>
          <a:p>
            <a:pPr lvl="1">
              <a:lnSpc>
                <a:spcPct val="100000"/>
              </a:lnSpc>
              <a:spcBef>
                <a:spcPts val="2200"/>
              </a:spcBef>
            </a:pPr>
            <a:r>
              <a:rPr lang="en-US" sz="1600" dirty="0"/>
              <a:t>$68,000 / </a:t>
            </a:r>
            <a:r>
              <a:rPr lang="en-US" sz="1600" dirty="0" err="1"/>
              <a:t>yr</a:t>
            </a:r>
            <a:r>
              <a:rPr lang="en-US" sz="1600" dirty="0"/>
              <a:t> tax levy for years 1-10  ($. 40 per $ 1,000 property value). (Varies by scenario)</a:t>
            </a:r>
          </a:p>
          <a:p>
            <a:pPr marL="0" indent="0">
              <a:lnSpc>
                <a:spcPct val="100000"/>
              </a:lnSpc>
              <a:spcBef>
                <a:spcPts val="2200"/>
              </a:spcBef>
              <a:buNone/>
            </a:pPr>
            <a:r>
              <a:rPr lang="en-US" sz="2000" dirty="0">
                <a:solidFill>
                  <a:schemeClr val="bg2">
                    <a:lumMod val="75000"/>
                  </a:schemeClr>
                </a:solidFill>
              </a:rPr>
              <a:t>Costs:</a:t>
            </a:r>
            <a:endParaRPr lang="en-US" sz="1600" dirty="0">
              <a:solidFill>
                <a:schemeClr val="bg2">
                  <a:lumMod val="75000"/>
                </a:schemeClr>
              </a:solidFill>
            </a:endParaRPr>
          </a:p>
          <a:p>
            <a:pPr lvl="1">
              <a:lnSpc>
                <a:spcPct val="100000"/>
              </a:lnSpc>
              <a:spcBef>
                <a:spcPts val="2200"/>
              </a:spcBef>
            </a:pPr>
            <a:r>
              <a:rPr lang="en-US" sz="1600" dirty="0">
                <a:solidFill>
                  <a:schemeClr val="bg2">
                    <a:lumMod val="75000"/>
                  </a:schemeClr>
                </a:solidFill>
              </a:rPr>
              <a:t>Timber Harvest Costs (factored into net revenue):   Best Estimate by Ben H and escalates 2% per year</a:t>
            </a:r>
          </a:p>
          <a:p>
            <a:pPr lvl="1">
              <a:lnSpc>
                <a:spcPct val="100000"/>
              </a:lnSpc>
              <a:spcBef>
                <a:spcPts val="2200"/>
              </a:spcBef>
            </a:pPr>
            <a:r>
              <a:rPr lang="en-US" sz="1600" dirty="0">
                <a:solidFill>
                  <a:schemeClr val="bg2">
                    <a:lumMod val="75000"/>
                  </a:schemeClr>
                </a:solidFill>
              </a:rPr>
              <a:t>One-time Operations Costs:  Best Estimate by Ben H and Dan S.</a:t>
            </a:r>
          </a:p>
          <a:p>
            <a:pPr lvl="1">
              <a:lnSpc>
                <a:spcPct val="100000"/>
              </a:lnSpc>
              <a:spcBef>
                <a:spcPts val="2200"/>
              </a:spcBef>
            </a:pPr>
            <a:r>
              <a:rPr lang="en-US" sz="1600" dirty="0">
                <a:solidFill>
                  <a:schemeClr val="bg2">
                    <a:lumMod val="75000"/>
                  </a:schemeClr>
                </a:solidFill>
              </a:rPr>
              <a:t>Ongoing Operations Costs: Projected by various sources, escalates 2% per year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D140F8-59FE-334E-8202-C38B3749E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5CC94-7879-6048-9F82-6D0F56247495}" type="slidenum">
              <a:rPr lang="en-US" smtClean="0"/>
              <a:t>5</a:t>
            </a:fld>
            <a:endParaRPr lang="en-US"/>
          </a:p>
        </p:txBody>
      </p:sp>
      <p:sp>
        <p:nvSpPr>
          <p:cNvPr id="6" name="Teardrop 5">
            <a:extLst>
              <a:ext uri="{FF2B5EF4-FFF2-40B4-BE49-F238E27FC236}">
                <a16:creationId xmlns:a16="http://schemas.microsoft.com/office/drawing/2014/main" id="{07100A67-1276-631E-484A-F0EC697BA609}"/>
              </a:ext>
            </a:extLst>
          </p:cNvPr>
          <p:cNvSpPr/>
          <p:nvPr/>
        </p:nvSpPr>
        <p:spPr>
          <a:xfrm rot="12538902">
            <a:off x="9041921" y="2720397"/>
            <a:ext cx="1446726" cy="862598"/>
          </a:xfrm>
          <a:prstGeom prst="teardrop">
            <a:avLst>
              <a:gd name="adj" fmla="val 132911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B8C6269-8E76-DB56-799F-8AB5953CCD6F}"/>
              </a:ext>
            </a:extLst>
          </p:cNvPr>
          <p:cNvSpPr txBox="1"/>
          <p:nvPr/>
        </p:nvSpPr>
        <p:spPr>
          <a:xfrm>
            <a:off x="9283421" y="2690031"/>
            <a:ext cx="96372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Lessons </a:t>
            </a:r>
          </a:p>
          <a:p>
            <a:pPr algn="ctr"/>
            <a:r>
              <a:rPr lang="en-US" dirty="0"/>
              <a:t>Learned</a:t>
            </a:r>
          </a:p>
          <a:p>
            <a:pPr algn="ctr"/>
            <a:r>
              <a:rPr lang="en-US" dirty="0"/>
              <a:t>Follow</a:t>
            </a:r>
          </a:p>
        </p:txBody>
      </p:sp>
    </p:spTree>
    <p:extLst>
      <p:ext uri="{BB962C8B-B14F-4D97-AF65-F5344CB8AC3E}">
        <p14:creationId xmlns:p14="http://schemas.microsoft.com/office/powerpoint/2010/main" val="26296256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8CA8E3B6-541C-B742-87C4-8DC55CD68453}"/>
              </a:ext>
            </a:extLst>
          </p:cNvPr>
          <p:cNvSpPr/>
          <p:nvPr/>
        </p:nvSpPr>
        <p:spPr>
          <a:xfrm>
            <a:off x="8281553" y="2323226"/>
            <a:ext cx="1586348" cy="251547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Left Brace 25">
            <a:extLst>
              <a:ext uri="{FF2B5EF4-FFF2-40B4-BE49-F238E27FC236}">
                <a16:creationId xmlns:a16="http://schemas.microsoft.com/office/drawing/2014/main" id="{BF16EF9D-5F05-3A4B-98A9-1F61455216A4}"/>
              </a:ext>
            </a:extLst>
          </p:cNvPr>
          <p:cNvSpPr/>
          <p:nvPr/>
        </p:nvSpPr>
        <p:spPr>
          <a:xfrm flipH="1">
            <a:off x="8841602" y="2779821"/>
            <a:ext cx="387926" cy="1427954"/>
          </a:xfrm>
          <a:prstGeom prst="lef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01FDBC9-72FE-4B4D-94C0-8DAC90248D51}"/>
              </a:ext>
            </a:extLst>
          </p:cNvPr>
          <p:cNvSpPr txBox="1"/>
          <p:nvPr/>
        </p:nvSpPr>
        <p:spPr>
          <a:xfrm>
            <a:off x="8321536" y="2672834"/>
            <a:ext cx="5501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$702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08FC95C-4909-0D46-83DC-0912D86341A4}"/>
              </a:ext>
            </a:extLst>
          </p:cNvPr>
          <p:cNvSpPr txBox="1"/>
          <p:nvPr/>
        </p:nvSpPr>
        <p:spPr>
          <a:xfrm>
            <a:off x="8281552" y="4016130"/>
            <a:ext cx="5501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$280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15965BB-AED3-984A-A87E-4C01CC0BC263}"/>
              </a:ext>
            </a:extLst>
          </p:cNvPr>
          <p:cNvSpPr txBox="1"/>
          <p:nvPr/>
        </p:nvSpPr>
        <p:spPr>
          <a:xfrm>
            <a:off x="8321536" y="2301609"/>
            <a:ext cx="13627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sng" dirty="0"/>
              <a:t>Pricing Swings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084A528-A310-7F41-A939-B67653277B19}"/>
              </a:ext>
            </a:extLst>
          </p:cNvPr>
          <p:cNvSpPr txBox="1"/>
          <p:nvPr/>
        </p:nvSpPr>
        <p:spPr>
          <a:xfrm>
            <a:off x="2468062" y="684698"/>
            <a:ext cx="695025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Timber Harvest Revenue </a:t>
            </a:r>
          </a:p>
          <a:p>
            <a:pPr algn="ctr"/>
            <a:r>
              <a:rPr lang="en-US" dirty="0"/>
              <a:t>Pricing Volatility.   </a:t>
            </a:r>
            <a:r>
              <a:rPr lang="en-US" sz="2000" b="1" dirty="0"/>
              <a:t>1999-2021</a:t>
            </a:r>
          </a:p>
        </p:txBody>
      </p:sp>
      <p:graphicFrame>
        <p:nvGraphicFramePr>
          <p:cNvPr id="18" name="Chart 17">
            <a:extLst>
              <a:ext uri="{FF2B5EF4-FFF2-40B4-BE49-F238E27FC236}">
                <a16:creationId xmlns:a16="http://schemas.microsoft.com/office/drawing/2014/main" id="{2EE8F91B-697A-DB4F-B64B-7047ED9B341F}"/>
              </a:ext>
            </a:extLst>
          </p:cNvPr>
          <p:cNvGraphicFramePr>
            <a:graphicFrameLocks/>
          </p:cNvGraphicFramePr>
          <p:nvPr/>
        </p:nvGraphicFramePr>
        <p:xfrm>
          <a:off x="2628900" y="1711235"/>
          <a:ext cx="5753100" cy="39057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6FA2EE90-AA9C-124B-BA6B-E24846836020}"/>
              </a:ext>
            </a:extLst>
          </p:cNvPr>
          <p:cNvSpPr txBox="1"/>
          <p:nvPr/>
        </p:nvSpPr>
        <p:spPr>
          <a:xfrm>
            <a:off x="2480330" y="5886229"/>
            <a:ext cx="7231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LESSON LEARNED: Log pricing relatively flat …. High year over year volatility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9317EA-4F15-8C49-BE38-6B716B049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5CC94-7879-6048-9F82-6D0F5624749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1765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8CA8E3B6-541C-B742-87C4-8DC55CD68453}"/>
              </a:ext>
            </a:extLst>
          </p:cNvPr>
          <p:cNvSpPr/>
          <p:nvPr/>
        </p:nvSpPr>
        <p:spPr>
          <a:xfrm>
            <a:off x="9078385" y="2323226"/>
            <a:ext cx="1586348" cy="251547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Left Brace 25">
            <a:extLst>
              <a:ext uri="{FF2B5EF4-FFF2-40B4-BE49-F238E27FC236}">
                <a16:creationId xmlns:a16="http://schemas.microsoft.com/office/drawing/2014/main" id="{BF16EF9D-5F05-3A4B-98A9-1F61455216A4}"/>
              </a:ext>
            </a:extLst>
          </p:cNvPr>
          <p:cNvSpPr/>
          <p:nvPr/>
        </p:nvSpPr>
        <p:spPr>
          <a:xfrm flipH="1">
            <a:off x="9638434" y="2779821"/>
            <a:ext cx="387926" cy="1427954"/>
          </a:xfrm>
          <a:prstGeom prst="lef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01FDBC9-72FE-4B4D-94C0-8DAC90248D51}"/>
              </a:ext>
            </a:extLst>
          </p:cNvPr>
          <p:cNvSpPr txBox="1"/>
          <p:nvPr/>
        </p:nvSpPr>
        <p:spPr>
          <a:xfrm>
            <a:off x="9118368" y="2672834"/>
            <a:ext cx="5501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$702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08FC95C-4909-0D46-83DC-0912D86341A4}"/>
              </a:ext>
            </a:extLst>
          </p:cNvPr>
          <p:cNvSpPr txBox="1"/>
          <p:nvPr/>
        </p:nvSpPr>
        <p:spPr>
          <a:xfrm>
            <a:off x="9078384" y="4016130"/>
            <a:ext cx="5501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$280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15965BB-AED3-984A-A87E-4C01CC0BC263}"/>
              </a:ext>
            </a:extLst>
          </p:cNvPr>
          <p:cNvSpPr txBox="1"/>
          <p:nvPr/>
        </p:nvSpPr>
        <p:spPr>
          <a:xfrm>
            <a:off x="9118368" y="2301609"/>
            <a:ext cx="13627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sng" dirty="0"/>
              <a:t>Pricing Swings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084A528-A310-7F41-A939-B67653277B19}"/>
              </a:ext>
            </a:extLst>
          </p:cNvPr>
          <p:cNvSpPr txBox="1"/>
          <p:nvPr/>
        </p:nvSpPr>
        <p:spPr>
          <a:xfrm>
            <a:off x="2468061" y="684698"/>
            <a:ext cx="716047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Timber Harvest Revenue</a:t>
            </a:r>
          </a:p>
          <a:p>
            <a:pPr algn="ctr"/>
            <a:r>
              <a:rPr lang="en-US" dirty="0"/>
              <a:t>Determining Future Pricing Assumptions from Historical Data.  </a:t>
            </a:r>
            <a:r>
              <a:rPr lang="en-US" sz="2000" b="1" dirty="0"/>
              <a:t>1999-2021</a:t>
            </a:r>
          </a:p>
        </p:txBody>
      </p:sp>
      <p:graphicFrame>
        <p:nvGraphicFramePr>
          <p:cNvPr id="18" name="Chart 17">
            <a:extLst>
              <a:ext uri="{FF2B5EF4-FFF2-40B4-BE49-F238E27FC236}">
                <a16:creationId xmlns:a16="http://schemas.microsoft.com/office/drawing/2014/main" id="{2EE8F91B-697A-DB4F-B64B-7047ED9B341F}"/>
              </a:ext>
            </a:extLst>
          </p:cNvPr>
          <p:cNvGraphicFramePr>
            <a:graphicFrameLocks/>
          </p:cNvGraphicFramePr>
          <p:nvPr/>
        </p:nvGraphicFramePr>
        <p:xfrm>
          <a:off x="3425732" y="1711235"/>
          <a:ext cx="5753100" cy="39057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00C3CD5-C6D4-9D48-93D9-4410DEB364B0}"/>
              </a:ext>
            </a:extLst>
          </p:cNvPr>
          <p:cNvCxnSpPr>
            <a:cxnSpLocks/>
          </p:cNvCxnSpPr>
          <p:nvPr/>
        </p:nvCxnSpPr>
        <p:spPr>
          <a:xfrm>
            <a:off x="3934688" y="3275511"/>
            <a:ext cx="1185950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222D1CDE-C7B9-FF4D-96CB-B76EB150F5F6}"/>
              </a:ext>
            </a:extLst>
          </p:cNvPr>
          <p:cNvSpPr txBox="1"/>
          <p:nvPr/>
        </p:nvSpPr>
        <p:spPr>
          <a:xfrm>
            <a:off x="1939831" y="3108286"/>
            <a:ext cx="19626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accent2"/>
                </a:solidFill>
              </a:rPr>
              <a:t>$552 / $505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6856112-7653-BC48-90CF-C076087CF39C}"/>
              </a:ext>
            </a:extLst>
          </p:cNvPr>
          <p:cNvCxnSpPr>
            <a:cxnSpLocks/>
          </p:cNvCxnSpPr>
          <p:nvPr/>
        </p:nvCxnSpPr>
        <p:spPr>
          <a:xfrm>
            <a:off x="5120638" y="3401785"/>
            <a:ext cx="3957746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3763324E-E40A-914D-8C5C-6261590AF731}"/>
              </a:ext>
            </a:extLst>
          </p:cNvPr>
          <p:cNvCxnSpPr>
            <a:cxnSpLocks/>
          </p:cNvCxnSpPr>
          <p:nvPr/>
        </p:nvCxnSpPr>
        <p:spPr>
          <a:xfrm>
            <a:off x="3934688" y="3275511"/>
            <a:ext cx="1483473" cy="592183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832FCF7-6C38-D346-9C86-CF6B117E1652}"/>
              </a:ext>
            </a:extLst>
          </p:cNvPr>
          <p:cNvCxnSpPr>
            <a:cxnSpLocks/>
          </p:cNvCxnSpPr>
          <p:nvPr/>
        </p:nvCxnSpPr>
        <p:spPr>
          <a:xfrm>
            <a:off x="5308979" y="3867694"/>
            <a:ext cx="3817301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54A06410-2DF6-1242-8013-3BF18E16B620}"/>
              </a:ext>
            </a:extLst>
          </p:cNvPr>
          <p:cNvSpPr txBox="1"/>
          <p:nvPr/>
        </p:nvSpPr>
        <p:spPr>
          <a:xfrm>
            <a:off x="1954704" y="3508396"/>
            <a:ext cx="19626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accent2"/>
                </a:solidFill>
              </a:rPr>
              <a:t>$552 / $397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AA9BC1C-3910-924D-BD2C-C5DF98E3740B}"/>
              </a:ext>
            </a:extLst>
          </p:cNvPr>
          <p:cNvSpPr/>
          <p:nvPr/>
        </p:nvSpPr>
        <p:spPr>
          <a:xfrm>
            <a:off x="859621" y="3108286"/>
            <a:ext cx="11304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Base Case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79E3AE1-74ED-0442-A261-2712CFDE0EB2}"/>
              </a:ext>
            </a:extLst>
          </p:cNvPr>
          <p:cNvSpPr/>
          <p:nvPr/>
        </p:nvSpPr>
        <p:spPr>
          <a:xfrm>
            <a:off x="846813" y="3540914"/>
            <a:ext cx="10486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Risk Case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5FB9085-4181-B94E-80DD-9DF6086101D9}"/>
              </a:ext>
            </a:extLst>
          </p:cNvPr>
          <p:cNvSpPr txBox="1"/>
          <p:nvPr/>
        </p:nvSpPr>
        <p:spPr>
          <a:xfrm>
            <a:off x="2667928" y="5974519"/>
            <a:ext cx="63087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LESSON LEARNED: When you log really matters</a:t>
            </a:r>
          </a:p>
          <a:p>
            <a:r>
              <a:rPr lang="en-US" dirty="0">
                <a:solidFill>
                  <a:srgbClr val="FF0000"/>
                </a:solidFill>
              </a:rPr>
              <a:t>(Current log pricing higher than historic average and will likely fall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99AE6D-21ED-274D-9953-2248BEB4E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)</a:t>
            </a:r>
            <a:fld id="{12D5CC94-7879-6048-9F82-6D0F5624749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5440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AE82333-0212-AC45-A2F9-EA71B4FE6E35}"/>
              </a:ext>
            </a:extLst>
          </p:cNvPr>
          <p:cNvSpPr/>
          <p:nvPr/>
        </p:nvSpPr>
        <p:spPr>
          <a:xfrm>
            <a:off x="3432226" y="666030"/>
            <a:ext cx="433734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/>
              <a:t>Timber Harvest Revenue </a:t>
            </a:r>
          </a:p>
          <a:p>
            <a:pPr algn="ctr"/>
            <a:r>
              <a:rPr lang="en-US" dirty="0"/>
              <a:t>Pricing Assumptions To Be Used in Scenarios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39393F78-4624-1A4E-A3D9-A346C2C527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1941" y="4953522"/>
            <a:ext cx="4632598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DengXian" panose="02010600030101010101" pitchFamily="2" charset="-122"/>
                <a:cs typeface="Times New Roman" panose="02020603050405020304" pitchFamily="18" charset="0"/>
              </a:rPr>
              <a:t>The mill prices above are discounted by $15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DengXian" panose="02010600030101010101" pitchFamily="2" charset="-122"/>
                <a:cs typeface="Times New Roman" panose="02020603050405020304" pitchFamily="18" charset="0"/>
              </a:rPr>
              <a:t>The prices inflate 2% per year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FA153EF6-713D-4A4F-A174-89B2404D1F2C}"/>
              </a:ext>
            </a:extLst>
          </p:cNvPr>
          <p:cNvGraphicFramePr>
            <a:graphicFrameLocks noGrp="1"/>
          </p:cNvGraphicFramePr>
          <p:nvPr/>
        </p:nvGraphicFramePr>
        <p:xfrm>
          <a:off x="1975267" y="1408552"/>
          <a:ext cx="6745653" cy="31907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48524">
                  <a:extLst>
                    <a:ext uri="{9D8B030D-6E8A-4147-A177-3AD203B41FA5}">
                      <a16:colId xmlns:a16="http://schemas.microsoft.com/office/drawing/2014/main" val="4239428047"/>
                    </a:ext>
                  </a:extLst>
                </a:gridCol>
                <a:gridCol w="1348524">
                  <a:extLst>
                    <a:ext uri="{9D8B030D-6E8A-4147-A177-3AD203B41FA5}">
                      <a16:colId xmlns:a16="http://schemas.microsoft.com/office/drawing/2014/main" val="246251073"/>
                    </a:ext>
                  </a:extLst>
                </a:gridCol>
                <a:gridCol w="1349535">
                  <a:extLst>
                    <a:ext uri="{9D8B030D-6E8A-4147-A177-3AD203B41FA5}">
                      <a16:colId xmlns:a16="http://schemas.microsoft.com/office/drawing/2014/main" val="3592233258"/>
                    </a:ext>
                  </a:extLst>
                </a:gridCol>
                <a:gridCol w="1349535">
                  <a:extLst>
                    <a:ext uri="{9D8B030D-6E8A-4147-A177-3AD203B41FA5}">
                      <a16:colId xmlns:a16="http://schemas.microsoft.com/office/drawing/2014/main" val="107315223"/>
                    </a:ext>
                  </a:extLst>
                </a:gridCol>
                <a:gridCol w="1349535">
                  <a:extLst>
                    <a:ext uri="{9D8B030D-6E8A-4147-A177-3AD203B41FA5}">
                      <a16:colId xmlns:a16="http://schemas.microsoft.com/office/drawing/2014/main" val="3972416696"/>
                    </a:ext>
                  </a:extLst>
                </a:gridCol>
              </a:tblGrid>
              <a:tr h="3524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Base Case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Risk Case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4330529"/>
                  </a:ext>
                </a:extLst>
              </a:tr>
              <a:tr h="7049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years 0-5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years 6-43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years 0-5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years 6-43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(</a:t>
                      </a:r>
                      <a:r>
                        <a:rPr lang="en-US" sz="1100" dirty="0" err="1">
                          <a:effectLst/>
                        </a:rPr>
                        <a:t>Stnd</a:t>
                      </a:r>
                      <a:r>
                        <a:rPr lang="en-US" sz="1100" dirty="0">
                          <a:effectLst/>
                        </a:rPr>
                        <a:t> Dev.)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90357979"/>
                  </a:ext>
                </a:extLst>
              </a:tr>
              <a:tr h="3524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DF #3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$           692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$           669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rowSpan="6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Gradual Decline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$           520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215944746"/>
                  </a:ext>
                </a:extLst>
              </a:tr>
              <a:tr h="3711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WW #3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$           552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$           505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$           397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80693154"/>
                  </a:ext>
                </a:extLst>
              </a:tr>
              <a:tr h="3524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RA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$           505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$           505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$           397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521465696"/>
                  </a:ext>
                </a:extLst>
              </a:tr>
              <a:tr h="3524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$           394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$           394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$           275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344185993"/>
                  </a:ext>
                </a:extLst>
              </a:tr>
              <a:tr h="3524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RC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$        1,235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$        1,235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$           989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185364521"/>
                  </a:ext>
                </a:extLst>
              </a:tr>
              <a:tr h="3524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SF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$           552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$           505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 $           397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10220349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85ADE71E-FFEF-C646-8ACD-78129A1F4E58}"/>
              </a:ext>
            </a:extLst>
          </p:cNvPr>
          <p:cNvSpPr txBox="1"/>
          <p:nvPr/>
        </p:nvSpPr>
        <p:spPr>
          <a:xfrm>
            <a:off x="2251941" y="5846361"/>
            <a:ext cx="94036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LESSON LEARNED: Pricing Varies by Species.  Our Watershed is mostly Hemlock (WW) </a:t>
            </a:r>
          </a:p>
          <a:p>
            <a:r>
              <a:rPr lang="en-US" dirty="0">
                <a:solidFill>
                  <a:srgbClr val="FF0000"/>
                </a:solidFill>
              </a:rPr>
              <a:t>Assume near term pricing transitioning to average pricing over time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A3F1DD-7FFF-8D47-9590-13DA29507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5CC94-7879-6048-9F82-6D0F5624749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6626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F6408-C905-2040-A9C2-C70B96E68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00000"/>
              </a:lnSpc>
              <a:spcBef>
                <a:spcPts val="1200"/>
              </a:spcBef>
            </a:pPr>
            <a:r>
              <a:rPr lang="en-US" sz="2400" dirty="0"/>
              <a:t>Financial Plan Update –Assumptions</a:t>
            </a:r>
            <a:br>
              <a:rPr lang="en-US" sz="2400" b="1" u="sng" dirty="0"/>
            </a:br>
            <a:r>
              <a:rPr lang="en-US" sz="2400" b="1" u="sng" dirty="0"/>
              <a:t>Forest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232CB-F064-0343-9327-D030A23AFC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076297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00000"/>
              </a:lnSpc>
              <a:spcBef>
                <a:spcPts val="2200"/>
              </a:spcBef>
              <a:buNone/>
            </a:pPr>
            <a:r>
              <a:rPr lang="en-US" sz="2000" dirty="0">
                <a:solidFill>
                  <a:schemeClr val="bg2">
                    <a:lumMod val="90000"/>
                  </a:schemeClr>
                </a:solidFill>
              </a:rPr>
              <a:t>Revenue:</a:t>
            </a:r>
            <a:endParaRPr lang="en-US" sz="1600" dirty="0">
              <a:solidFill>
                <a:schemeClr val="bg2">
                  <a:lumMod val="90000"/>
                </a:schemeClr>
              </a:solidFill>
            </a:endParaRPr>
          </a:p>
          <a:p>
            <a:pPr lvl="1">
              <a:lnSpc>
                <a:spcPct val="100000"/>
              </a:lnSpc>
              <a:spcBef>
                <a:spcPts val="2200"/>
              </a:spcBef>
            </a:pPr>
            <a:r>
              <a:rPr lang="en-US" sz="1600" dirty="0">
                <a:solidFill>
                  <a:schemeClr val="bg2">
                    <a:lumMod val="90000"/>
                  </a:schemeClr>
                </a:solidFill>
              </a:rPr>
              <a:t>$900,000 ARPA funds ( balance of $ 2M Oregon Legislature funding) applied to offset One-Time Expenses and Logging Costs for 1</a:t>
            </a:r>
            <a:r>
              <a:rPr lang="en-US" sz="1600" baseline="30000" dirty="0">
                <a:solidFill>
                  <a:schemeClr val="bg2">
                    <a:lumMod val="90000"/>
                  </a:schemeClr>
                </a:solidFill>
              </a:rPr>
              <a:t>st</a:t>
            </a:r>
            <a:r>
              <a:rPr lang="en-US" sz="1600" dirty="0">
                <a:solidFill>
                  <a:schemeClr val="bg2">
                    <a:lumMod val="90000"/>
                  </a:schemeClr>
                </a:solidFill>
              </a:rPr>
              <a:t> Harvest</a:t>
            </a:r>
          </a:p>
          <a:p>
            <a:pPr lvl="1">
              <a:lnSpc>
                <a:spcPct val="100000"/>
              </a:lnSpc>
              <a:spcBef>
                <a:spcPts val="2200"/>
              </a:spcBef>
            </a:pPr>
            <a:r>
              <a:rPr lang="en-US" sz="1600" dirty="0">
                <a:solidFill>
                  <a:schemeClr val="bg2">
                    <a:lumMod val="90000"/>
                  </a:schemeClr>
                </a:solidFill>
              </a:rPr>
              <a:t>$59,000 / </a:t>
            </a:r>
            <a:r>
              <a:rPr lang="en-US" sz="1600" dirty="0" err="1">
                <a:solidFill>
                  <a:schemeClr val="bg2">
                    <a:lumMod val="90000"/>
                  </a:schemeClr>
                </a:solidFill>
              </a:rPr>
              <a:t>yr</a:t>
            </a:r>
            <a:r>
              <a:rPr lang="en-US" sz="1600" dirty="0">
                <a:solidFill>
                  <a:schemeClr val="bg2">
                    <a:lumMod val="90000"/>
                  </a:schemeClr>
                </a:solidFill>
              </a:rPr>
              <a:t> tax levy for years 1-10  ($. 35 per $ 1,000 property value)</a:t>
            </a:r>
          </a:p>
          <a:p>
            <a:pPr lvl="1">
              <a:lnSpc>
                <a:spcPct val="100000"/>
              </a:lnSpc>
              <a:spcBef>
                <a:spcPts val="2200"/>
              </a:spcBef>
            </a:pPr>
            <a:r>
              <a:rPr lang="en-US" sz="1600" dirty="0">
                <a:solidFill>
                  <a:schemeClr val="bg2">
                    <a:lumMod val="90000"/>
                  </a:schemeClr>
                </a:solidFill>
              </a:rPr>
              <a:t>No ongoing private donations included</a:t>
            </a:r>
          </a:p>
          <a:p>
            <a:pPr lvl="1">
              <a:lnSpc>
                <a:spcPct val="100000"/>
              </a:lnSpc>
              <a:spcBef>
                <a:spcPts val="2200"/>
              </a:spcBef>
            </a:pPr>
            <a:r>
              <a:rPr lang="en-US" sz="1600" dirty="0">
                <a:solidFill>
                  <a:schemeClr val="bg2">
                    <a:lumMod val="90000"/>
                  </a:schemeClr>
                </a:solidFill>
              </a:rPr>
              <a:t>Timber Harvest Revenue:  Base pricing set using Log Line data &amp; escalates at 2 % per year</a:t>
            </a:r>
          </a:p>
          <a:p>
            <a:pPr marL="0" indent="0">
              <a:lnSpc>
                <a:spcPct val="100000"/>
              </a:lnSpc>
              <a:spcBef>
                <a:spcPts val="2200"/>
              </a:spcBef>
              <a:buNone/>
            </a:pPr>
            <a:r>
              <a:rPr lang="en-US" sz="2000" dirty="0"/>
              <a:t>Costs:</a:t>
            </a:r>
            <a:endParaRPr lang="en-US" sz="1600" dirty="0"/>
          </a:p>
          <a:p>
            <a:pPr lvl="1">
              <a:lnSpc>
                <a:spcPct val="100000"/>
              </a:lnSpc>
              <a:spcBef>
                <a:spcPts val="2200"/>
              </a:spcBef>
            </a:pPr>
            <a:r>
              <a:rPr lang="en-US" sz="1600" dirty="0"/>
              <a:t>Timber Harvest Costs (factored into net revenue):   Best Estimate by Ben H and escalates 2% per year</a:t>
            </a:r>
          </a:p>
          <a:p>
            <a:pPr lvl="1">
              <a:lnSpc>
                <a:spcPct val="100000"/>
              </a:lnSpc>
              <a:spcBef>
                <a:spcPts val="2200"/>
              </a:spcBef>
            </a:pPr>
            <a:r>
              <a:rPr lang="en-US" sz="1600" dirty="0"/>
              <a:t>One-time Operations Costs:  Best Estimate by Ben H and Dan S. (vary by scenario)</a:t>
            </a:r>
          </a:p>
          <a:p>
            <a:pPr lvl="1">
              <a:lnSpc>
                <a:spcPct val="100000"/>
              </a:lnSpc>
              <a:spcBef>
                <a:spcPts val="2200"/>
              </a:spcBef>
            </a:pPr>
            <a:r>
              <a:rPr lang="en-US" sz="1600" dirty="0"/>
              <a:t>Ongoing Operations Costs: Projected by various sources, escalates 2% per year.  (vary by scenario)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D140F8-59FE-334E-8202-C38B3749E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5CC94-7879-6048-9F82-6D0F5624749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4143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3148</TotalTime>
  <Words>1751</Words>
  <Application>Microsoft Macintosh PowerPoint</Application>
  <PresentationFormat>Widescreen</PresentationFormat>
  <Paragraphs>319</Paragraphs>
  <Slides>21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Symbol</vt:lpstr>
      <vt:lpstr>Wingdings</vt:lpstr>
      <vt:lpstr>Office Theme</vt:lpstr>
      <vt:lpstr>Arch Cape Watershed Finance Committee  Minutes   -  August 8, 2021                              </vt:lpstr>
      <vt:lpstr>Introductions &amp; Scope of Work                        </vt:lpstr>
      <vt:lpstr>Previous Financial Planning  Spring / Summer 2021</vt:lpstr>
      <vt:lpstr>Previous Financial Planning Forest Purchase (Dollars in 000’s)</vt:lpstr>
      <vt:lpstr>Previous Financial Planning Forest Operations</vt:lpstr>
      <vt:lpstr>PowerPoint Presentation</vt:lpstr>
      <vt:lpstr>PowerPoint Presentation</vt:lpstr>
      <vt:lpstr>PowerPoint Presentation</vt:lpstr>
      <vt:lpstr>Financial Plan Update –Assumptions Forest Operations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Our Work Ahead – Financial Planning August – October 2023</vt:lpstr>
      <vt:lpstr> Our Work Ahead- Financial Planning Assumptions &amp; Unknowns</vt:lpstr>
      <vt:lpstr> Our Work Ahead- Financial Planning Scenarios and Sensitivity Analysis</vt:lpstr>
      <vt:lpstr>“Assumptions” Work to do before modeling scenarios</vt:lpstr>
      <vt:lpstr> Meeting Schedule &amp; Objectives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 Campbell</dc:creator>
  <cp:lastModifiedBy>William Campbell</cp:lastModifiedBy>
  <cp:revision>222</cp:revision>
  <cp:lastPrinted>2021-08-04T08:10:57Z</cp:lastPrinted>
  <dcterms:created xsi:type="dcterms:W3CDTF">2021-08-03T23:49:37Z</dcterms:created>
  <dcterms:modified xsi:type="dcterms:W3CDTF">2023-08-09T22:45:54Z</dcterms:modified>
</cp:coreProperties>
</file>